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9C2699-EB48-4B99-B4F9-9E7E45667C42}" type="doc">
      <dgm:prSet loTypeId="urn:microsoft.com/office/officeart/2009/3/layout/IncreasingArrowsProcess" loCatId="process" qsTypeId="urn:microsoft.com/office/officeart/2005/8/quickstyle/simple1" qsCatId="simple" csTypeId="urn:microsoft.com/office/officeart/2005/8/colors/colorful4" csCatId="colorful" phldr="1"/>
      <dgm:spPr/>
      <dgm:t>
        <a:bodyPr/>
        <a:lstStyle/>
        <a:p>
          <a:endParaRPr lang="zh-TW" altLang="en-US"/>
        </a:p>
      </dgm:t>
    </dgm:pt>
    <dgm:pt modelId="{8CF14D66-4D4E-40D0-839D-2607B365376C}">
      <dgm:prSet phldrT="[文字]" custT="1"/>
      <dgm:spPr/>
      <dgm:t>
        <a:bodyPr/>
        <a:lstStyle/>
        <a:p>
          <a:r>
            <a:rPr lang="zh-TW" altLang="en-US" sz="1800" b="1" dirty="0">
              <a:latin typeface="標楷體" panose="03000509000000000000" pitchFamily="65" charset="-120"/>
              <a:ea typeface="標楷體" panose="03000509000000000000" pitchFamily="65" charset="-120"/>
            </a:rPr>
            <a:t>提出使用申請</a:t>
          </a:r>
        </a:p>
      </dgm:t>
    </dgm:pt>
    <dgm:pt modelId="{807D6B07-5832-4B46-85C2-C474CBFA33C2}" type="parTrans" cxnId="{32D6697D-4AD6-48FC-B188-A9A7347AD9CB}">
      <dgm:prSet/>
      <dgm:spPr/>
      <dgm:t>
        <a:bodyPr/>
        <a:lstStyle/>
        <a:p>
          <a:endParaRPr lang="zh-TW" altLang="en-US" sz="2000" b="1">
            <a:latin typeface="標楷體" panose="03000509000000000000" pitchFamily="65" charset="-120"/>
            <a:ea typeface="標楷體" panose="03000509000000000000" pitchFamily="65" charset="-120"/>
          </a:endParaRPr>
        </a:p>
      </dgm:t>
    </dgm:pt>
    <dgm:pt modelId="{8247ABBE-7C5B-4381-B54F-981344E27AC8}" type="sibTrans" cxnId="{32D6697D-4AD6-48FC-B188-A9A7347AD9CB}">
      <dgm:prSet/>
      <dgm:spPr/>
      <dgm:t>
        <a:bodyPr/>
        <a:lstStyle/>
        <a:p>
          <a:endParaRPr lang="zh-TW" altLang="en-US" sz="2000" b="1">
            <a:latin typeface="標楷體" panose="03000509000000000000" pitchFamily="65" charset="-120"/>
            <a:ea typeface="標楷體" panose="03000509000000000000" pitchFamily="65" charset="-120"/>
          </a:endParaRPr>
        </a:p>
      </dgm:t>
    </dgm:pt>
    <dgm:pt modelId="{E670D55F-2CDC-4339-BB5A-24E31244B52D}">
      <dgm:prSet phldrT="[文字]" custT="1"/>
      <dgm:spPr/>
      <dgm:t>
        <a:bodyPr/>
        <a:lstStyle/>
        <a:p>
          <a:pPr>
            <a:buFont typeface="+mj-lt"/>
            <a:buNone/>
          </a:pPr>
          <a:r>
            <a:rPr lang="en-US" altLang="zh-TW" sz="1400" b="1" dirty="0">
              <a:latin typeface="標楷體" panose="03000509000000000000" pitchFamily="65" charset="-120"/>
              <a:ea typeface="標楷體" panose="03000509000000000000" pitchFamily="65" charset="-120"/>
            </a:rPr>
            <a:t>1.</a:t>
          </a:r>
          <a:r>
            <a:rPr lang="zh-TW" altLang="en-US" sz="1400" b="1" dirty="0">
              <a:latin typeface="標楷體" panose="03000509000000000000" pitchFamily="65" charset="-120"/>
              <a:ea typeface="標楷體" panose="03000509000000000000" pitchFamily="65" charset="-120"/>
            </a:rPr>
            <a:t>填寫申請表</a:t>
          </a:r>
          <a:r>
            <a:rPr lang="en-US" altLang="zh-TW" sz="1400" b="1" dirty="0">
              <a:latin typeface="標楷體" panose="03000509000000000000" pitchFamily="65" charset="-120"/>
              <a:ea typeface="標楷體" panose="03000509000000000000" pitchFamily="65" charset="-120"/>
            </a:rPr>
            <a:t>(</a:t>
          </a:r>
          <a:r>
            <a:rPr lang="zh-TW" altLang="en-US" sz="1400" b="1" dirty="0">
              <a:latin typeface="標楷體" panose="03000509000000000000" pitchFamily="65" charset="-120"/>
              <a:ea typeface="標楷體" panose="03000509000000000000" pitchFamily="65" charset="-120"/>
            </a:rPr>
            <a:t>需詳述用途及是否為其他計畫工項</a:t>
          </a:r>
          <a:r>
            <a:rPr lang="en-US" altLang="zh-TW" sz="1400" b="1" dirty="0">
              <a:latin typeface="標楷體" panose="03000509000000000000" pitchFamily="65" charset="-120"/>
              <a:ea typeface="標楷體" panose="03000509000000000000" pitchFamily="65" charset="-120"/>
            </a:rPr>
            <a:t>)</a:t>
          </a:r>
        </a:p>
        <a:p>
          <a:pPr>
            <a:buFont typeface="+mj-lt"/>
            <a:buNone/>
          </a:pPr>
          <a:r>
            <a:rPr lang="en-US" altLang="zh-TW" sz="1400" b="1" dirty="0">
              <a:latin typeface="標楷體" panose="03000509000000000000" pitchFamily="65" charset="-120"/>
              <a:ea typeface="標楷體" panose="03000509000000000000" pitchFamily="65" charset="-120"/>
            </a:rPr>
            <a:t>2.</a:t>
          </a:r>
          <a:r>
            <a:rPr lang="zh-TW" altLang="en-US" sz="1400" b="1" dirty="0">
              <a:latin typeface="標楷體" panose="03000509000000000000" pitchFamily="65" charset="-120"/>
              <a:ea typeface="標楷體" panose="03000509000000000000" pitchFamily="65" charset="-120"/>
            </a:rPr>
            <a:t>檢附活動議程或宣傳文宣。</a:t>
          </a:r>
          <a:endParaRPr lang="en-US" altLang="zh-TW" sz="1400" b="1" dirty="0">
            <a:latin typeface="標楷體" panose="03000509000000000000" pitchFamily="65" charset="-120"/>
            <a:ea typeface="標楷體" panose="03000509000000000000" pitchFamily="65" charset="-120"/>
          </a:endParaRPr>
        </a:p>
      </dgm:t>
    </dgm:pt>
    <dgm:pt modelId="{AFABB17A-E2C2-4FED-82AA-D1D438129057}" type="parTrans" cxnId="{65A89D21-C96F-4910-B5FF-2EFD077AE875}">
      <dgm:prSet/>
      <dgm:spPr/>
      <dgm:t>
        <a:bodyPr/>
        <a:lstStyle/>
        <a:p>
          <a:endParaRPr lang="zh-TW" altLang="en-US" sz="2000" b="1">
            <a:latin typeface="標楷體" panose="03000509000000000000" pitchFamily="65" charset="-120"/>
            <a:ea typeface="標楷體" panose="03000509000000000000" pitchFamily="65" charset="-120"/>
          </a:endParaRPr>
        </a:p>
      </dgm:t>
    </dgm:pt>
    <dgm:pt modelId="{F7E48E84-5619-471A-919D-FDBD0BD6A44A}" type="sibTrans" cxnId="{65A89D21-C96F-4910-B5FF-2EFD077AE875}">
      <dgm:prSet/>
      <dgm:spPr/>
      <dgm:t>
        <a:bodyPr/>
        <a:lstStyle/>
        <a:p>
          <a:endParaRPr lang="zh-TW" altLang="en-US" sz="2000" b="1">
            <a:latin typeface="標楷體" panose="03000509000000000000" pitchFamily="65" charset="-120"/>
            <a:ea typeface="標楷體" panose="03000509000000000000" pitchFamily="65" charset="-120"/>
          </a:endParaRPr>
        </a:p>
      </dgm:t>
    </dgm:pt>
    <dgm:pt modelId="{5487C141-7932-4132-A883-83448D931049}">
      <dgm:prSet phldrT="[文字]" custT="1"/>
      <dgm:spPr/>
      <dgm:t>
        <a:bodyPr/>
        <a:lstStyle/>
        <a:p>
          <a:r>
            <a:rPr lang="zh-TW" altLang="en-US" sz="1800" b="1" dirty="0">
              <a:latin typeface="標楷體" panose="03000509000000000000" pitchFamily="65" charset="-120"/>
              <a:ea typeface="標楷體" panose="03000509000000000000" pitchFamily="65" charset="-120"/>
            </a:rPr>
            <a:t>總部審核</a:t>
          </a:r>
        </a:p>
      </dgm:t>
    </dgm:pt>
    <dgm:pt modelId="{ECF21924-23D3-419D-9525-73735B61969A}" type="parTrans" cxnId="{DED94837-82DD-4A99-8D0A-335FFB6A6446}">
      <dgm:prSet/>
      <dgm:spPr/>
      <dgm:t>
        <a:bodyPr/>
        <a:lstStyle/>
        <a:p>
          <a:endParaRPr lang="zh-TW" altLang="en-US" sz="2000" b="1">
            <a:latin typeface="標楷體" panose="03000509000000000000" pitchFamily="65" charset="-120"/>
            <a:ea typeface="標楷體" panose="03000509000000000000" pitchFamily="65" charset="-120"/>
          </a:endParaRPr>
        </a:p>
      </dgm:t>
    </dgm:pt>
    <dgm:pt modelId="{7163B6A9-ECC6-4BA1-ADFC-7C883680430A}" type="sibTrans" cxnId="{DED94837-82DD-4A99-8D0A-335FFB6A6446}">
      <dgm:prSet/>
      <dgm:spPr/>
      <dgm:t>
        <a:bodyPr/>
        <a:lstStyle/>
        <a:p>
          <a:endParaRPr lang="zh-TW" altLang="en-US" sz="2000" b="1">
            <a:latin typeface="標楷體" panose="03000509000000000000" pitchFamily="65" charset="-120"/>
            <a:ea typeface="標楷體" panose="03000509000000000000" pitchFamily="65" charset="-120"/>
          </a:endParaRPr>
        </a:p>
      </dgm:t>
    </dgm:pt>
    <dgm:pt modelId="{5D13BF9F-AE95-4AB6-A145-2D08E272A48F}">
      <dgm:prSet phldrT="[文字]" custT="1"/>
      <dgm:spPr/>
      <dgm:t>
        <a:bodyPr/>
        <a:lstStyle/>
        <a:p>
          <a:r>
            <a:rPr lang="en-US" altLang="zh-TW" sz="1400" b="1" dirty="0">
              <a:latin typeface="標楷體" panose="03000509000000000000" pitchFamily="65" charset="-120"/>
              <a:ea typeface="標楷體" panose="03000509000000000000" pitchFamily="65" charset="-120"/>
            </a:rPr>
            <a:t>1.</a:t>
          </a:r>
          <a:r>
            <a:rPr lang="zh-TW" altLang="en-US" sz="1400" b="1" dirty="0">
              <a:latin typeface="標楷體" panose="03000509000000000000" pitchFamily="65" charset="-120"/>
              <a:ea typeface="標楷體" panose="03000509000000000000" pitchFamily="65" charset="-120"/>
            </a:rPr>
            <a:t>確認是否為團隊直接使用</a:t>
          </a:r>
          <a:endParaRPr lang="en-US" altLang="zh-TW" sz="1400" b="1" dirty="0">
            <a:latin typeface="標楷體" panose="03000509000000000000" pitchFamily="65" charset="-120"/>
            <a:ea typeface="標楷體" panose="03000509000000000000" pitchFamily="65" charset="-120"/>
          </a:endParaRPr>
        </a:p>
        <a:p>
          <a:r>
            <a:rPr lang="en-US" altLang="zh-TW" sz="1400" b="1" dirty="0">
              <a:latin typeface="標楷體" panose="03000509000000000000" pitchFamily="65" charset="-120"/>
              <a:ea typeface="標楷體" panose="03000509000000000000" pitchFamily="65" charset="-120"/>
            </a:rPr>
            <a:t>2.</a:t>
          </a:r>
          <a:r>
            <a:rPr lang="zh-TW" altLang="en-US" sz="1400" b="1" dirty="0">
              <a:latin typeface="標楷體" panose="03000509000000000000" pitchFamily="65" charset="-120"/>
              <a:ea typeface="標楷體" panose="03000509000000000000" pitchFamily="65" charset="-120"/>
            </a:rPr>
            <a:t>確認是否符合自身創生事業發展</a:t>
          </a:r>
          <a:endParaRPr lang="en-US" altLang="zh-TW" sz="1400" b="1" dirty="0">
            <a:latin typeface="標楷體" panose="03000509000000000000" pitchFamily="65" charset="-120"/>
            <a:ea typeface="標楷體" panose="03000509000000000000" pitchFamily="65" charset="-120"/>
          </a:endParaRPr>
        </a:p>
        <a:p>
          <a:r>
            <a:rPr lang="en-US" altLang="zh-TW" sz="1400" b="1" dirty="0">
              <a:latin typeface="標楷體" panose="03000509000000000000" pitchFamily="65" charset="-120"/>
              <a:ea typeface="標楷體" panose="03000509000000000000" pitchFamily="65" charset="-120"/>
            </a:rPr>
            <a:t>3.</a:t>
          </a:r>
          <a:r>
            <a:rPr lang="zh-TW" altLang="en-US" sz="1400" b="1" dirty="0">
              <a:latin typeface="標楷體" panose="03000509000000000000" pitchFamily="65" charset="-120"/>
              <a:ea typeface="標楷體" panose="03000509000000000000" pitchFamily="65" charset="-120"/>
            </a:rPr>
            <a:t>確認是否為政府、學校或公協會團體計畫之工項。</a:t>
          </a:r>
          <a:endParaRPr lang="en-US" altLang="zh-TW" sz="1400" b="1" dirty="0">
            <a:latin typeface="標楷體" panose="03000509000000000000" pitchFamily="65" charset="-120"/>
            <a:ea typeface="標楷體" panose="03000509000000000000" pitchFamily="65" charset="-120"/>
          </a:endParaRPr>
        </a:p>
        <a:p>
          <a:r>
            <a:rPr lang="en-US" altLang="zh-TW" sz="1400" b="1" dirty="0">
              <a:latin typeface="標楷體" panose="03000509000000000000" pitchFamily="65" charset="-120"/>
              <a:ea typeface="標楷體" panose="03000509000000000000" pitchFamily="65" charset="-120"/>
            </a:rPr>
            <a:t>4.</a:t>
          </a:r>
          <a:r>
            <a:rPr lang="zh-TW" altLang="en-US" sz="1400" b="1" dirty="0">
              <a:latin typeface="標楷體" panose="03000509000000000000" pitchFamily="65" charset="-120"/>
              <a:ea typeface="標楷體" panose="03000509000000000000" pitchFamily="65" charset="-120"/>
            </a:rPr>
            <a:t>是否建議指導單位或協辦</a:t>
          </a:r>
        </a:p>
      </dgm:t>
    </dgm:pt>
    <dgm:pt modelId="{2C5BD37D-86A8-42EF-9CE6-5ABE3CE93153}" type="parTrans" cxnId="{82679D23-B24F-45F4-ABF4-980BA26B81EA}">
      <dgm:prSet/>
      <dgm:spPr/>
      <dgm:t>
        <a:bodyPr/>
        <a:lstStyle/>
        <a:p>
          <a:endParaRPr lang="zh-TW" altLang="en-US" sz="2000" b="1">
            <a:latin typeface="標楷體" panose="03000509000000000000" pitchFamily="65" charset="-120"/>
            <a:ea typeface="標楷體" panose="03000509000000000000" pitchFamily="65" charset="-120"/>
          </a:endParaRPr>
        </a:p>
      </dgm:t>
    </dgm:pt>
    <dgm:pt modelId="{0BFBC028-58DC-4A9C-855D-5D430A08E244}" type="sibTrans" cxnId="{82679D23-B24F-45F4-ABF4-980BA26B81EA}">
      <dgm:prSet/>
      <dgm:spPr/>
      <dgm:t>
        <a:bodyPr/>
        <a:lstStyle/>
        <a:p>
          <a:endParaRPr lang="zh-TW" altLang="en-US" sz="2000" b="1">
            <a:latin typeface="標楷體" panose="03000509000000000000" pitchFamily="65" charset="-120"/>
            <a:ea typeface="標楷體" panose="03000509000000000000" pitchFamily="65" charset="-120"/>
          </a:endParaRPr>
        </a:p>
      </dgm:t>
    </dgm:pt>
    <dgm:pt modelId="{804FBD0B-C265-4F34-89A7-E7DFAF94823F}">
      <dgm:prSet phldrT="[文字]" custT="1"/>
      <dgm:spPr/>
      <dgm:t>
        <a:bodyPr/>
        <a:lstStyle/>
        <a:p>
          <a:r>
            <a:rPr lang="zh-TW" altLang="en-US" sz="1800" b="1" dirty="0">
              <a:latin typeface="標楷體" panose="03000509000000000000" pitchFamily="65" charset="-120"/>
              <a:ea typeface="標楷體" panose="03000509000000000000" pitchFamily="65" charset="-120"/>
            </a:rPr>
            <a:t>提送給國發會確認</a:t>
          </a:r>
        </a:p>
      </dgm:t>
    </dgm:pt>
    <dgm:pt modelId="{52525C26-665F-4CDA-90A9-777C67304609}" type="parTrans" cxnId="{7DBA4FBB-B17C-452C-9D10-41AE15D381B0}">
      <dgm:prSet/>
      <dgm:spPr/>
      <dgm:t>
        <a:bodyPr/>
        <a:lstStyle/>
        <a:p>
          <a:endParaRPr lang="zh-TW" altLang="en-US" sz="2000" b="1">
            <a:latin typeface="標楷體" panose="03000509000000000000" pitchFamily="65" charset="-120"/>
            <a:ea typeface="標楷體" panose="03000509000000000000" pitchFamily="65" charset="-120"/>
          </a:endParaRPr>
        </a:p>
      </dgm:t>
    </dgm:pt>
    <dgm:pt modelId="{5D458AFC-8207-4B9F-9EC2-FF8ECB577B46}" type="sibTrans" cxnId="{7DBA4FBB-B17C-452C-9D10-41AE15D381B0}">
      <dgm:prSet/>
      <dgm:spPr/>
      <dgm:t>
        <a:bodyPr/>
        <a:lstStyle/>
        <a:p>
          <a:endParaRPr lang="zh-TW" altLang="en-US" sz="2000" b="1">
            <a:latin typeface="標楷體" panose="03000509000000000000" pitchFamily="65" charset="-120"/>
            <a:ea typeface="標楷體" panose="03000509000000000000" pitchFamily="65" charset="-120"/>
          </a:endParaRPr>
        </a:p>
      </dgm:t>
    </dgm:pt>
    <dgm:pt modelId="{E156A8F8-E348-4B1D-AB89-C52872E229E4}">
      <dgm:prSet phldrT="[文字]" custT="1"/>
      <dgm:spPr/>
      <dgm:t>
        <a:bodyPr/>
        <a:lstStyle/>
        <a:p>
          <a:r>
            <a:rPr lang="en-US" altLang="zh-TW" sz="1400" b="1" dirty="0">
              <a:latin typeface="標楷體" panose="03000509000000000000" pitchFamily="65" charset="-120"/>
              <a:ea typeface="標楷體" panose="03000509000000000000" pitchFamily="65" charset="-120"/>
            </a:rPr>
            <a:t>1.</a:t>
          </a:r>
          <a:r>
            <a:rPr lang="zh-TW" altLang="en-US" sz="1400" b="1" dirty="0">
              <a:latin typeface="標楷體" panose="03000509000000000000" pitchFamily="65" charset="-120"/>
              <a:ea typeface="標楷體" panose="03000509000000000000" pitchFamily="65" charset="-120"/>
            </a:rPr>
            <a:t>若為政府、學校或公協會團體計畫之工項，將資料提報國發會確認是否可借用。</a:t>
          </a:r>
          <a:endParaRPr lang="en-US" altLang="zh-TW" sz="1400" b="1" dirty="0">
            <a:latin typeface="標楷體" panose="03000509000000000000" pitchFamily="65" charset="-120"/>
            <a:ea typeface="標楷體" panose="03000509000000000000" pitchFamily="65" charset="-120"/>
          </a:endParaRPr>
        </a:p>
        <a:p>
          <a:r>
            <a:rPr lang="en-US" altLang="zh-TW" sz="1400" b="1" dirty="0">
              <a:latin typeface="標楷體" panose="03000509000000000000" pitchFamily="65" charset="-120"/>
              <a:ea typeface="標楷體" panose="03000509000000000000" pitchFamily="65" charset="-120"/>
            </a:rPr>
            <a:t>2.</a:t>
          </a:r>
          <a:r>
            <a:rPr lang="zh-TW" altLang="en-US" sz="1400" b="1" dirty="0">
              <a:latin typeface="標楷體" panose="03000509000000000000" pitchFamily="65" charset="-120"/>
              <a:ea typeface="標楷體" panose="03000509000000000000" pitchFamily="65" charset="-120"/>
            </a:rPr>
            <a:t>通知團隊審核結果</a:t>
          </a:r>
          <a:endParaRPr lang="en-US" altLang="zh-TW" sz="1400" b="1" dirty="0">
            <a:latin typeface="標楷體" panose="03000509000000000000" pitchFamily="65" charset="-120"/>
            <a:ea typeface="標楷體" panose="03000509000000000000" pitchFamily="65" charset="-120"/>
          </a:endParaRPr>
        </a:p>
        <a:p>
          <a:r>
            <a:rPr lang="en-US" altLang="zh-TW" sz="1400" b="1" dirty="0">
              <a:latin typeface="標楷體" panose="03000509000000000000" pitchFamily="65" charset="-120"/>
              <a:ea typeface="標楷體" panose="03000509000000000000" pitchFamily="65" charset="-120"/>
            </a:rPr>
            <a:t>3.</a:t>
          </a:r>
          <a:r>
            <a:rPr lang="zh-TW" altLang="en-US" sz="1400" b="1" dirty="0">
              <a:latin typeface="標楷體" panose="03000509000000000000" pitchFamily="65" charset="-120"/>
              <a:ea typeface="標楷體" panose="03000509000000000000" pitchFamily="65" charset="-120"/>
            </a:rPr>
            <a:t>請團隊補上正式對外文宣。</a:t>
          </a:r>
        </a:p>
      </dgm:t>
    </dgm:pt>
    <dgm:pt modelId="{60DCE7DD-45EE-4989-89D6-172DC559381B}" type="parTrans" cxnId="{F13D7A3F-DFB4-4861-9B87-7DA8C5FC8F21}">
      <dgm:prSet/>
      <dgm:spPr/>
      <dgm:t>
        <a:bodyPr/>
        <a:lstStyle/>
        <a:p>
          <a:endParaRPr lang="zh-TW" altLang="en-US" sz="2000" b="1">
            <a:latin typeface="標楷體" panose="03000509000000000000" pitchFamily="65" charset="-120"/>
            <a:ea typeface="標楷體" panose="03000509000000000000" pitchFamily="65" charset="-120"/>
          </a:endParaRPr>
        </a:p>
      </dgm:t>
    </dgm:pt>
    <dgm:pt modelId="{773481A8-3A10-43F2-B4C7-4B43C350E892}" type="sibTrans" cxnId="{F13D7A3F-DFB4-4861-9B87-7DA8C5FC8F21}">
      <dgm:prSet/>
      <dgm:spPr/>
      <dgm:t>
        <a:bodyPr/>
        <a:lstStyle/>
        <a:p>
          <a:endParaRPr lang="zh-TW" altLang="en-US" sz="2000" b="1">
            <a:latin typeface="標楷體" panose="03000509000000000000" pitchFamily="65" charset="-120"/>
            <a:ea typeface="標楷體" panose="03000509000000000000" pitchFamily="65" charset="-120"/>
          </a:endParaRPr>
        </a:p>
      </dgm:t>
    </dgm:pt>
    <dgm:pt modelId="{EBAA8007-DEC4-4466-AC66-1DFBE469FC9B}">
      <dgm:prSet phldrT="[文字]" custT="1"/>
      <dgm:spPr/>
      <dgm:t>
        <a:bodyPr/>
        <a:lstStyle/>
        <a:p>
          <a:r>
            <a:rPr lang="zh-TW" altLang="en-US" sz="1400" b="1" dirty="0">
              <a:latin typeface="標楷體" panose="03000509000000000000" pitchFamily="65" charset="-120"/>
              <a:ea typeface="標楷體" panose="03000509000000000000" pitchFamily="65" charset="-120"/>
            </a:rPr>
            <a:t>使用後隔日需歸還</a:t>
          </a:r>
        </a:p>
      </dgm:t>
    </dgm:pt>
    <dgm:pt modelId="{451093EF-3CA6-43BF-A8B4-750E0F396A1E}" type="parTrans" cxnId="{11749064-64C5-4624-B214-F737C44D629A}">
      <dgm:prSet/>
      <dgm:spPr/>
      <dgm:t>
        <a:bodyPr/>
        <a:lstStyle/>
        <a:p>
          <a:endParaRPr lang="zh-TW" altLang="en-US">
            <a:latin typeface="標楷體" panose="03000509000000000000" pitchFamily="65" charset="-120"/>
            <a:ea typeface="標楷體" panose="03000509000000000000" pitchFamily="65" charset="-120"/>
          </a:endParaRPr>
        </a:p>
      </dgm:t>
    </dgm:pt>
    <dgm:pt modelId="{4D00E831-A160-4E51-AFF9-CB4074620256}" type="sibTrans" cxnId="{11749064-64C5-4624-B214-F737C44D629A}">
      <dgm:prSet/>
      <dgm:spPr/>
      <dgm:t>
        <a:bodyPr/>
        <a:lstStyle/>
        <a:p>
          <a:endParaRPr lang="zh-TW" altLang="en-US">
            <a:latin typeface="標楷體" panose="03000509000000000000" pitchFamily="65" charset="-120"/>
            <a:ea typeface="標楷體" panose="03000509000000000000" pitchFamily="65" charset="-120"/>
          </a:endParaRPr>
        </a:p>
      </dgm:t>
    </dgm:pt>
    <dgm:pt modelId="{DCE452E4-88D9-423A-B610-E2B0B2552144}">
      <dgm:prSet phldrT="[文字]" custT="1"/>
      <dgm:spPr/>
      <dgm:t>
        <a:bodyPr/>
        <a:lstStyle/>
        <a:p>
          <a:r>
            <a:rPr lang="en-US" altLang="zh-TW" sz="1400" b="1" dirty="0">
              <a:latin typeface="標楷體" panose="03000509000000000000" pitchFamily="65" charset="-120"/>
              <a:ea typeface="標楷體" panose="03000509000000000000" pitchFamily="65" charset="-120"/>
            </a:rPr>
            <a:t>1.</a:t>
          </a:r>
          <a:r>
            <a:rPr lang="zh-TW" altLang="en-US" sz="1400" b="1" dirty="0">
              <a:latin typeface="標楷體" panose="03000509000000000000" pitchFamily="65" charset="-120"/>
              <a:ea typeface="標楷體" panose="03000509000000000000" pitchFamily="65" charset="-120"/>
            </a:rPr>
            <a:t>確認場地復原且無遺留垃圾及物品</a:t>
          </a:r>
        </a:p>
      </dgm:t>
    </dgm:pt>
    <dgm:pt modelId="{E4DFAB8D-FF17-489A-858E-46F9BE5E538F}" type="parTrans" cxnId="{8DC99800-1744-4455-95B2-59E6B7410A6E}">
      <dgm:prSet/>
      <dgm:spPr/>
      <dgm:t>
        <a:bodyPr/>
        <a:lstStyle/>
        <a:p>
          <a:endParaRPr lang="zh-TW" altLang="en-US">
            <a:latin typeface="標楷體" panose="03000509000000000000" pitchFamily="65" charset="-120"/>
            <a:ea typeface="標楷體" panose="03000509000000000000" pitchFamily="65" charset="-120"/>
          </a:endParaRPr>
        </a:p>
      </dgm:t>
    </dgm:pt>
    <dgm:pt modelId="{717B2391-6C77-4D72-9767-C11A93708385}" type="sibTrans" cxnId="{8DC99800-1744-4455-95B2-59E6B7410A6E}">
      <dgm:prSet/>
      <dgm:spPr/>
      <dgm:t>
        <a:bodyPr/>
        <a:lstStyle/>
        <a:p>
          <a:endParaRPr lang="zh-TW" altLang="en-US">
            <a:latin typeface="標楷體" panose="03000509000000000000" pitchFamily="65" charset="-120"/>
            <a:ea typeface="標楷體" panose="03000509000000000000" pitchFamily="65" charset="-120"/>
          </a:endParaRPr>
        </a:p>
      </dgm:t>
    </dgm:pt>
    <dgm:pt modelId="{098B2B42-83C0-4469-B5F0-80163C1BC582}">
      <dgm:prSet phldrT="[文字]" custT="1"/>
      <dgm:spPr/>
      <dgm:t>
        <a:bodyPr/>
        <a:lstStyle/>
        <a:p>
          <a:r>
            <a:rPr lang="en-US" altLang="zh-TW" sz="1400" b="1" dirty="0">
              <a:latin typeface="標楷體" panose="03000509000000000000" pitchFamily="65" charset="-120"/>
              <a:ea typeface="標楷體" panose="03000509000000000000" pitchFamily="65" charset="-120"/>
            </a:rPr>
            <a:t>2.</a:t>
          </a:r>
          <a:r>
            <a:rPr lang="zh-TW" altLang="en-US" sz="1400" b="1" dirty="0">
              <a:latin typeface="標楷體" panose="03000509000000000000" pitchFamily="65" charset="-120"/>
              <a:ea typeface="標楷體" panose="03000509000000000000" pitchFamily="65" charset="-120"/>
            </a:rPr>
            <a:t>確認關閉電源、冷氣，並拍照給總務確認</a:t>
          </a:r>
        </a:p>
      </dgm:t>
    </dgm:pt>
    <dgm:pt modelId="{2E35E080-DEA3-4EE2-9594-86319D4AC1F5}" type="parTrans" cxnId="{A0936B43-5175-441A-BD56-B0BA81247688}">
      <dgm:prSet/>
      <dgm:spPr/>
      <dgm:t>
        <a:bodyPr/>
        <a:lstStyle/>
        <a:p>
          <a:endParaRPr lang="zh-TW" altLang="en-US">
            <a:latin typeface="標楷體" panose="03000509000000000000" pitchFamily="65" charset="-120"/>
            <a:ea typeface="標楷體" panose="03000509000000000000" pitchFamily="65" charset="-120"/>
          </a:endParaRPr>
        </a:p>
      </dgm:t>
    </dgm:pt>
    <dgm:pt modelId="{227DA9BB-BA1B-40EA-8896-E7C7D943A060}" type="sibTrans" cxnId="{A0936B43-5175-441A-BD56-B0BA81247688}">
      <dgm:prSet/>
      <dgm:spPr/>
      <dgm:t>
        <a:bodyPr/>
        <a:lstStyle/>
        <a:p>
          <a:endParaRPr lang="zh-TW" altLang="en-US">
            <a:latin typeface="標楷體" panose="03000509000000000000" pitchFamily="65" charset="-120"/>
            <a:ea typeface="標楷體" panose="03000509000000000000" pitchFamily="65" charset="-120"/>
          </a:endParaRPr>
        </a:p>
      </dgm:t>
    </dgm:pt>
    <dgm:pt modelId="{D078AC16-E5EF-44D2-A2B4-58D94486ABB0}">
      <dgm:prSet phldrT="[文字]" custT="1"/>
      <dgm:spPr/>
      <dgm:t>
        <a:bodyPr/>
        <a:lstStyle/>
        <a:p>
          <a:r>
            <a:rPr lang="en-US" altLang="zh-TW" sz="1400" b="1" dirty="0">
              <a:latin typeface="標楷體" panose="03000509000000000000" pitchFamily="65" charset="-120"/>
              <a:ea typeface="標楷體" panose="03000509000000000000" pitchFamily="65" charset="-120"/>
            </a:rPr>
            <a:t>3.</a:t>
          </a:r>
          <a:r>
            <a:rPr lang="zh-TW" altLang="en-US" sz="1400" b="1" dirty="0">
              <a:latin typeface="標楷體" panose="03000509000000000000" pitchFamily="65" charset="-120"/>
              <a:ea typeface="標楷體" panose="03000509000000000000" pitchFamily="65" charset="-120"/>
            </a:rPr>
            <a:t>歸還所借設備及鑰鉂</a:t>
          </a:r>
        </a:p>
      </dgm:t>
    </dgm:pt>
    <dgm:pt modelId="{530C5C76-BC7D-4B9E-A206-03F043F06512}" type="parTrans" cxnId="{A6FFBB52-2EA6-4DBF-8175-C13A769AA02B}">
      <dgm:prSet/>
      <dgm:spPr/>
      <dgm:t>
        <a:bodyPr/>
        <a:lstStyle/>
        <a:p>
          <a:endParaRPr lang="zh-TW" altLang="en-US">
            <a:latin typeface="標楷體" panose="03000509000000000000" pitchFamily="65" charset="-120"/>
            <a:ea typeface="標楷體" panose="03000509000000000000" pitchFamily="65" charset="-120"/>
          </a:endParaRPr>
        </a:p>
      </dgm:t>
    </dgm:pt>
    <dgm:pt modelId="{1A637BC5-1B3C-46CC-A88F-8BB839299A06}" type="sibTrans" cxnId="{A6FFBB52-2EA6-4DBF-8175-C13A769AA02B}">
      <dgm:prSet/>
      <dgm:spPr/>
      <dgm:t>
        <a:bodyPr/>
        <a:lstStyle/>
        <a:p>
          <a:endParaRPr lang="zh-TW" altLang="en-US">
            <a:latin typeface="標楷體" panose="03000509000000000000" pitchFamily="65" charset="-120"/>
            <a:ea typeface="標楷體" panose="03000509000000000000" pitchFamily="65" charset="-120"/>
          </a:endParaRPr>
        </a:p>
      </dgm:t>
    </dgm:pt>
    <dgm:pt modelId="{139D7756-5C30-46AA-917F-9A260A00818F}">
      <dgm:prSet phldrT="[文字]" custT="1"/>
      <dgm:spPr/>
      <dgm:t>
        <a:bodyPr/>
        <a:lstStyle/>
        <a:p>
          <a:r>
            <a:rPr lang="zh-TW" altLang="en-US" sz="1400" b="1" dirty="0">
              <a:latin typeface="標楷體" panose="03000509000000000000" pitchFamily="65" charset="-120"/>
              <a:ea typeface="標楷體" panose="03000509000000000000" pitchFamily="65" charset="-120"/>
            </a:rPr>
            <a:t>單位為「國家發展委員會中興新村地方創生育成村」。</a:t>
          </a:r>
          <a:endParaRPr lang="en-US" altLang="zh-TW" sz="1400" b="1" dirty="0">
            <a:latin typeface="標楷體" panose="03000509000000000000" pitchFamily="65" charset="-120"/>
            <a:ea typeface="標楷體" panose="03000509000000000000" pitchFamily="65" charset="-120"/>
          </a:endParaRPr>
        </a:p>
        <a:p>
          <a:r>
            <a:rPr lang="en-US" altLang="zh-TW" sz="1400" b="1" dirty="0">
              <a:latin typeface="標楷體" panose="03000509000000000000" pitchFamily="65" charset="-120"/>
              <a:ea typeface="標楷體" panose="03000509000000000000" pitchFamily="65" charset="-120"/>
            </a:rPr>
            <a:t>5.</a:t>
          </a:r>
          <a:r>
            <a:rPr lang="zh-TW" altLang="en-US" sz="1400" b="1" dirty="0">
              <a:latin typeface="標楷體" panose="03000509000000000000" pitchFamily="65" charset="-120"/>
              <a:ea typeface="標楷體" panose="03000509000000000000" pitchFamily="65" charset="-120"/>
            </a:rPr>
            <a:t>確認對外文宣是否場域資訊正確</a:t>
          </a:r>
        </a:p>
      </dgm:t>
    </dgm:pt>
    <dgm:pt modelId="{6ABDE6F9-C7A7-4C18-BBC4-9F18826AC46E}" type="parTrans" cxnId="{E148383A-4D48-4E63-9887-015E6A764779}">
      <dgm:prSet/>
      <dgm:spPr/>
      <dgm:t>
        <a:bodyPr/>
        <a:lstStyle/>
        <a:p>
          <a:endParaRPr lang="zh-TW" altLang="en-US"/>
        </a:p>
      </dgm:t>
    </dgm:pt>
    <dgm:pt modelId="{09939B03-E94B-4BCE-915B-EF4644C188B1}" type="sibTrans" cxnId="{E148383A-4D48-4E63-9887-015E6A764779}">
      <dgm:prSet/>
      <dgm:spPr/>
      <dgm:t>
        <a:bodyPr/>
        <a:lstStyle/>
        <a:p>
          <a:endParaRPr lang="zh-TW" altLang="en-US"/>
        </a:p>
      </dgm:t>
    </dgm:pt>
    <dgm:pt modelId="{1F4A9F33-46D0-4630-B7CD-581D45DC0C34}" type="pres">
      <dgm:prSet presAssocID="{E19C2699-EB48-4B99-B4F9-9E7E45667C42}" presName="Name0" presStyleCnt="0">
        <dgm:presLayoutVars>
          <dgm:chMax val="5"/>
          <dgm:chPref val="5"/>
          <dgm:dir/>
          <dgm:animLvl val="lvl"/>
        </dgm:presLayoutVars>
      </dgm:prSet>
      <dgm:spPr/>
    </dgm:pt>
    <dgm:pt modelId="{508B150F-A398-4520-BD8A-8F65A919A8F5}" type="pres">
      <dgm:prSet presAssocID="{8CF14D66-4D4E-40D0-839D-2607B365376C}" presName="parentText1" presStyleLbl="node1" presStyleIdx="0" presStyleCnt="4">
        <dgm:presLayoutVars>
          <dgm:chMax/>
          <dgm:chPref val="3"/>
          <dgm:bulletEnabled val="1"/>
        </dgm:presLayoutVars>
      </dgm:prSet>
      <dgm:spPr/>
    </dgm:pt>
    <dgm:pt modelId="{BC5F5F99-CCA0-4570-9717-AFF621508328}" type="pres">
      <dgm:prSet presAssocID="{8CF14D66-4D4E-40D0-839D-2607B365376C}" presName="childText1" presStyleLbl="solidAlignAcc1" presStyleIdx="0" presStyleCnt="4" custScaleY="117726">
        <dgm:presLayoutVars>
          <dgm:chMax val="0"/>
          <dgm:chPref val="0"/>
          <dgm:bulletEnabled val="1"/>
        </dgm:presLayoutVars>
      </dgm:prSet>
      <dgm:spPr/>
    </dgm:pt>
    <dgm:pt modelId="{54A20A16-6896-4EE9-8610-D06690EBA03A}" type="pres">
      <dgm:prSet presAssocID="{5487C141-7932-4132-A883-83448D931049}" presName="parentText2" presStyleLbl="node1" presStyleIdx="1" presStyleCnt="4">
        <dgm:presLayoutVars>
          <dgm:chMax/>
          <dgm:chPref val="3"/>
          <dgm:bulletEnabled val="1"/>
        </dgm:presLayoutVars>
      </dgm:prSet>
      <dgm:spPr/>
    </dgm:pt>
    <dgm:pt modelId="{8FCB02EA-1888-4793-BDA3-AB5E45765AD1}" type="pres">
      <dgm:prSet presAssocID="{5487C141-7932-4132-A883-83448D931049}" presName="childText2" presStyleLbl="solidAlignAcc1" presStyleIdx="1" presStyleCnt="4" custScaleY="117726">
        <dgm:presLayoutVars>
          <dgm:chMax val="0"/>
          <dgm:chPref val="0"/>
          <dgm:bulletEnabled val="1"/>
        </dgm:presLayoutVars>
      </dgm:prSet>
      <dgm:spPr/>
    </dgm:pt>
    <dgm:pt modelId="{45E8BCB4-52F6-4680-B8B9-562777CCC3F7}" type="pres">
      <dgm:prSet presAssocID="{804FBD0B-C265-4F34-89A7-E7DFAF94823F}" presName="parentText3" presStyleLbl="node1" presStyleIdx="2" presStyleCnt="4">
        <dgm:presLayoutVars>
          <dgm:chMax/>
          <dgm:chPref val="3"/>
          <dgm:bulletEnabled val="1"/>
        </dgm:presLayoutVars>
      </dgm:prSet>
      <dgm:spPr/>
    </dgm:pt>
    <dgm:pt modelId="{070159F4-44C7-4175-8A92-0DF952618972}" type="pres">
      <dgm:prSet presAssocID="{804FBD0B-C265-4F34-89A7-E7DFAF94823F}" presName="childText3" presStyleLbl="solidAlignAcc1" presStyleIdx="2" presStyleCnt="4" custScaleY="117726">
        <dgm:presLayoutVars>
          <dgm:chMax val="0"/>
          <dgm:chPref val="0"/>
          <dgm:bulletEnabled val="1"/>
        </dgm:presLayoutVars>
      </dgm:prSet>
      <dgm:spPr/>
    </dgm:pt>
    <dgm:pt modelId="{04A7C343-6BFF-4DF2-84EE-53A73B2F30E8}" type="pres">
      <dgm:prSet presAssocID="{EBAA8007-DEC4-4466-AC66-1DFBE469FC9B}" presName="parentText4" presStyleLbl="node1" presStyleIdx="3" presStyleCnt="4">
        <dgm:presLayoutVars>
          <dgm:chMax/>
          <dgm:chPref val="3"/>
          <dgm:bulletEnabled val="1"/>
        </dgm:presLayoutVars>
      </dgm:prSet>
      <dgm:spPr/>
    </dgm:pt>
    <dgm:pt modelId="{2478C9BB-BCE0-48E4-8207-AD81580FF8A0}" type="pres">
      <dgm:prSet presAssocID="{EBAA8007-DEC4-4466-AC66-1DFBE469FC9B}" presName="childText4" presStyleLbl="solidAlignAcc1" presStyleIdx="3" presStyleCnt="4">
        <dgm:presLayoutVars>
          <dgm:chMax val="0"/>
          <dgm:chPref val="0"/>
          <dgm:bulletEnabled val="1"/>
        </dgm:presLayoutVars>
      </dgm:prSet>
      <dgm:spPr/>
    </dgm:pt>
  </dgm:ptLst>
  <dgm:cxnLst>
    <dgm:cxn modelId="{8DC99800-1744-4455-95B2-59E6B7410A6E}" srcId="{EBAA8007-DEC4-4466-AC66-1DFBE469FC9B}" destId="{DCE452E4-88D9-423A-B610-E2B0B2552144}" srcOrd="0" destOrd="0" parTransId="{E4DFAB8D-FF17-489A-858E-46F9BE5E538F}" sibTransId="{717B2391-6C77-4D72-9767-C11A93708385}"/>
    <dgm:cxn modelId="{FFF53C17-0390-43E8-AC5D-A7A69CE3E121}" type="presOf" srcId="{098B2B42-83C0-4469-B5F0-80163C1BC582}" destId="{2478C9BB-BCE0-48E4-8207-AD81580FF8A0}" srcOrd="0" destOrd="1" presId="urn:microsoft.com/office/officeart/2009/3/layout/IncreasingArrowsProcess"/>
    <dgm:cxn modelId="{65A89D21-C96F-4910-B5FF-2EFD077AE875}" srcId="{8CF14D66-4D4E-40D0-839D-2607B365376C}" destId="{E670D55F-2CDC-4339-BB5A-24E31244B52D}" srcOrd="0" destOrd="0" parTransId="{AFABB17A-E2C2-4FED-82AA-D1D438129057}" sibTransId="{F7E48E84-5619-471A-919D-FDBD0BD6A44A}"/>
    <dgm:cxn modelId="{82679D23-B24F-45F4-ABF4-980BA26B81EA}" srcId="{5487C141-7932-4132-A883-83448D931049}" destId="{5D13BF9F-AE95-4AB6-A145-2D08E272A48F}" srcOrd="0" destOrd="0" parTransId="{2C5BD37D-86A8-42EF-9CE6-5ABE3CE93153}" sibTransId="{0BFBC028-58DC-4A9C-855D-5D430A08E244}"/>
    <dgm:cxn modelId="{45B00E31-B191-411E-8411-8A8496AA6169}" type="presOf" srcId="{E156A8F8-E348-4B1D-AB89-C52872E229E4}" destId="{070159F4-44C7-4175-8A92-0DF952618972}" srcOrd="0" destOrd="0" presId="urn:microsoft.com/office/officeart/2009/3/layout/IncreasingArrowsProcess"/>
    <dgm:cxn modelId="{DED94837-82DD-4A99-8D0A-335FFB6A6446}" srcId="{E19C2699-EB48-4B99-B4F9-9E7E45667C42}" destId="{5487C141-7932-4132-A883-83448D931049}" srcOrd="1" destOrd="0" parTransId="{ECF21924-23D3-419D-9525-73735B61969A}" sibTransId="{7163B6A9-ECC6-4BA1-ADFC-7C883680430A}"/>
    <dgm:cxn modelId="{E148383A-4D48-4E63-9887-015E6A764779}" srcId="{5487C141-7932-4132-A883-83448D931049}" destId="{139D7756-5C30-46AA-917F-9A260A00818F}" srcOrd="1" destOrd="0" parTransId="{6ABDE6F9-C7A7-4C18-BBC4-9F18826AC46E}" sibTransId="{09939B03-E94B-4BCE-915B-EF4644C188B1}"/>
    <dgm:cxn modelId="{F13D7A3F-DFB4-4861-9B87-7DA8C5FC8F21}" srcId="{804FBD0B-C265-4F34-89A7-E7DFAF94823F}" destId="{E156A8F8-E348-4B1D-AB89-C52872E229E4}" srcOrd="0" destOrd="0" parTransId="{60DCE7DD-45EE-4989-89D6-172DC559381B}" sibTransId="{773481A8-3A10-43F2-B4C7-4B43C350E892}"/>
    <dgm:cxn modelId="{12577242-67F4-4FD6-A025-ED2D98DF148E}" type="presOf" srcId="{EBAA8007-DEC4-4466-AC66-1DFBE469FC9B}" destId="{04A7C343-6BFF-4DF2-84EE-53A73B2F30E8}" srcOrd="0" destOrd="0" presId="urn:microsoft.com/office/officeart/2009/3/layout/IncreasingArrowsProcess"/>
    <dgm:cxn modelId="{A0936B43-5175-441A-BD56-B0BA81247688}" srcId="{EBAA8007-DEC4-4466-AC66-1DFBE469FC9B}" destId="{098B2B42-83C0-4469-B5F0-80163C1BC582}" srcOrd="1" destOrd="0" parTransId="{2E35E080-DEA3-4EE2-9594-86319D4AC1F5}" sibTransId="{227DA9BB-BA1B-40EA-8896-E7C7D943A060}"/>
    <dgm:cxn modelId="{ED842A64-5F1E-42C1-AE35-444AACBDDEDA}" type="presOf" srcId="{5D13BF9F-AE95-4AB6-A145-2D08E272A48F}" destId="{8FCB02EA-1888-4793-BDA3-AB5E45765AD1}" srcOrd="0" destOrd="0" presId="urn:microsoft.com/office/officeart/2009/3/layout/IncreasingArrowsProcess"/>
    <dgm:cxn modelId="{11749064-64C5-4624-B214-F737C44D629A}" srcId="{E19C2699-EB48-4B99-B4F9-9E7E45667C42}" destId="{EBAA8007-DEC4-4466-AC66-1DFBE469FC9B}" srcOrd="3" destOrd="0" parTransId="{451093EF-3CA6-43BF-A8B4-750E0F396A1E}" sibTransId="{4D00E831-A160-4E51-AFF9-CB4074620256}"/>
    <dgm:cxn modelId="{EE490C67-4FCF-418A-B34B-F2CC1CDC0FA9}" type="presOf" srcId="{E670D55F-2CDC-4339-BB5A-24E31244B52D}" destId="{BC5F5F99-CCA0-4570-9717-AFF621508328}" srcOrd="0" destOrd="0" presId="urn:microsoft.com/office/officeart/2009/3/layout/IncreasingArrowsProcess"/>
    <dgm:cxn modelId="{568E7052-5415-4373-B314-95FBC854DEB4}" type="presOf" srcId="{DCE452E4-88D9-423A-B610-E2B0B2552144}" destId="{2478C9BB-BCE0-48E4-8207-AD81580FF8A0}" srcOrd="0" destOrd="0" presId="urn:microsoft.com/office/officeart/2009/3/layout/IncreasingArrowsProcess"/>
    <dgm:cxn modelId="{A6FFBB52-2EA6-4DBF-8175-C13A769AA02B}" srcId="{EBAA8007-DEC4-4466-AC66-1DFBE469FC9B}" destId="{D078AC16-E5EF-44D2-A2B4-58D94486ABB0}" srcOrd="2" destOrd="0" parTransId="{530C5C76-BC7D-4B9E-A206-03F043F06512}" sibTransId="{1A637BC5-1B3C-46CC-A88F-8BB839299A06}"/>
    <dgm:cxn modelId="{726CC258-D5DB-4F2B-9055-241443EBC9FC}" type="presOf" srcId="{E19C2699-EB48-4B99-B4F9-9E7E45667C42}" destId="{1F4A9F33-46D0-4630-B7CD-581D45DC0C34}" srcOrd="0" destOrd="0" presId="urn:microsoft.com/office/officeart/2009/3/layout/IncreasingArrowsProcess"/>
    <dgm:cxn modelId="{3A76127C-DAAB-45F3-AA6B-CA2BEEA8F7A9}" type="presOf" srcId="{5487C141-7932-4132-A883-83448D931049}" destId="{54A20A16-6896-4EE9-8610-D06690EBA03A}" srcOrd="0" destOrd="0" presId="urn:microsoft.com/office/officeart/2009/3/layout/IncreasingArrowsProcess"/>
    <dgm:cxn modelId="{32D6697D-4AD6-48FC-B188-A9A7347AD9CB}" srcId="{E19C2699-EB48-4B99-B4F9-9E7E45667C42}" destId="{8CF14D66-4D4E-40D0-839D-2607B365376C}" srcOrd="0" destOrd="0" parTransId="{807D6B07-5832-4B46-85C2-C474CBFA33C2}" sibTransId="{8247ABBE-7C5B-4381-B54F-981344E27AC8}"/>
    <dgm:cxn modelId="{D692CD96-204C-444F-8CD5-8AC7ED6A471D}" type="presOf" srcId="{804FBD0B-C265-4F34-89A7-E7DFAF94823F}" destId="{45E8BCB4-52F6-4680-B8B9-562777CCC3F7}" srcOrd="0" destOrd="0" presId="urn:microsoft.com/office/officeart/2009/3/layout/IncreasingArrowsProcess"/>
    <dgm:cxn modelId="{62296D9A-8F2C-4F57-82BB-15837BE456A1}" type="presOf" srcId="{8CF14D66-4D4E-40D0-839D-2607B365376C}" destId="{508B150F-A398-4520-BD8A-8F65A919A8F5}" srcOrd="0" destOrd="0" presId="urn:microsoft.com/office/officeart/2009/3/layout/IncreasingArrowsProcess"/>
    <dgm:cxn modelId="{7DBA4FBB-B17C-452C-9D10-41AE15D381B0}" srcId="{E19C2699-EB48-4B99-B4F9-9E7E45667C42}" destId="{804FBD0B-C265-4F34-89A7-E7DFAF94823F}" srcOrd="2" destOrd="0" parTransId="{52525C26-665F-4CDA-90A9-777C67304609}" sibTransId="{5D458AFC-8207-4B9F-9EC2-FF8ECB577B46}"/>
    <dgm:cxn modelId="{D38400D1-A83B-4DA3-89B2-84D53A6B83AD}" type="presOf" srcId="{139D7756-5C30-46AA-917F-9A260A00818F}" destId="{8FCB02EA-1888-4793-BDA3-AB5E45765AD1}" srcOrd="0" destOrd="1" presId="urn:microsoft.com/office/officeart/2009/3/layout/IncreasingArrowsProcess"/>
    <dgm:cxn modelId="{2A9EB0D1-E64C-415A-8AEB-FCD66F2E50E9}" type="presOf" srcId="{D078AC16-E5EF-44D2-A2B4-58D94486ABB0}" destId="{2478C9BB-BCE0-48E4-8207-AD81580FF8A0}" srcOrd="0" destOrd="2" presId="urn:microsoft.com/office/officeart/2009/3/layout/IncreasingArrowsProcess"/>
    <dgm:cxn modelId="{E1FD848C-47AF-4975-A9A9-0F1BC87822C4}" type="presParOf" srcId="{1F4A9F33-46D0-4630-B7CD-581D45DC0C34}" destId="{508B150F-A398-4520-BD8A-8F65A919A8F5}" srcOrd="0" destOrd="0" presId="urn:microsoft.com/office/officeart/2009/3/layout/IncreasingArrowsProcess"/>
    <dgm:cxn modelId="{63583636-8461-4A8C-A596-88945B142668}" type="presParOf" srcId="{1F4A9F33-46D0-4630-B7CD-581D45DC0C34}" destId="{BC5F5F99-CCA0-4570-9717-AFF621508328}" srcOrd="1" destOrd="0" presId="urn:microsoft.com/office/officeart/2009/3/layout/IncreasingArrowsProcess"/>
    <dgm:cxn modelId="{D82E29F9-886B-48C8-AEC5-CB7B56D7D0BE}" type="presParOf" srcId="{1F4A9F33-46D0-4630-B7CD-581D45DC0C34}" destId="{54A20A16-6896-4EE9-8610-D06690EBA03A}" srcOrd="2" destOrd="0" presId="urn:microsoft.com/office/officeart/2009/3/layout/IncreasingArrowsProcess"/>
    <dgm:cxn modelId="{8EAD38ED-93EC-409C-989E-3CBB2B5A9E5D}" type="presParOf" srcId="{1F4A9F33-46D0-4630-B7CD-581D45DC0C34}" destId="{8FCB02EA-1888-4793-BDA3-AB5E45765AD1}" srcOrd="3" destOrd="0" presId="urn:microsoft.com/office/officeart/2009/3/layout/IncreasingArrowsProcess"/>
    <dgm:cxn modelId="{76D7BF1F-FD13-4674-8A2D-C96A0A713A8F}" type="presParOf" srcId="{1F4A9F33-46D0-4630-B7CD-581D45DC0C34}" destId="{45E8BCB4-52F6-4680-B8B9-562777CCC3F7}" srcOrd="4" destOrd="0" presId="urn:microsoft.com/office/officeart/2009/3/layout/IncreasingArrowsProcess"/>
    <dgm:cxn modelId="{1146A69D-A1C2-41CD-BDFC-42BBBF81C46D}" type="presParOf" srcId="{1F4A9F33-46D0-4630-B7CD-581D45DC0C34}" destId="{070159F4-44C7-4175-8A92-0DF952618972}" srcOrd="5" destOrd="0" presId="urn:microsoft.com/office/officeart/2009/3/layout/IncreasingArrowsProcess"/>
    <dgm:cxn modelId="{4CF2A88B-EDED-44B3-9E17-6A9F543A6E22}" type="presParOf" srcId="{1F4A9F33-46D0-4630-B7CD-581D45DC0C34}" destId="{04A7C343-6BFF-4DF2-84EE-53A73B2F30E8}" srcOrd="6" destOrd="0" presId="urn:microsoft.com/office/officeart/2009/3/layout/IncreasingArrowsProcess"/>
    <dgm:cxn modelId="{553FD371-8658-4FBD-A500-B8EA259BD9D6}" type="presParOf" srcId="{1F4A9F33-46D0-4630-B7CD-581D45DC0C34}" destId="{2478C9BB-BCE0-48E4-8207-AD81580FF8A0}"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B150F-A398-4520-BD8A-8F65A919A8F5}">
      <dsp:nvSpPr>
        <dsp:cNvPr id="0" name=""/>
        <dsp:cNvSpPr/>
      </dsp:nvSpPr>
      <dsp:spPr>
        <a:xfrm>
          <a:off x="91543" y="22802"/>
          <a:ext cx="10228296" cy="1489086"/>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36392" numCol="1" spcCol="1270" anchor="ctr" anchorCtr="0">
          <a:noAutofit/>
        </a:bodyPr>
        <a:lstStyle/>
        <a:p>
          <a:pPr marL="0" lvl="0" indent="0" algn="l" defTabSz="800100">
            <a:lnSpc>
              <a:spcPct val="90000"/>
            </a:lnSpc>
            <a:spcBef>
              <a:spcPct val="0"/>
            </a:spcBef>
            <a:spcAft>
              <a:spcPct val="35000"/>
            </a:spcAft>
            <a:buNone/>
          </a:pPr>
          <a:r>
            <a:rPr lang="zh-TW" altLang="en-US" sz="1800" b="1" kern="1200" dirty="0">
              <a:latin typeface="標楷體" panose="03000509000000000000" pitchFamily="65" charset="-120"/>
              <a:ea typeface="標楷體" panose="03000509000000000000" pitchFamily="65" charset="-120"/>
            </a:rPr>
            <a:t>提出使用申請</a:t>
          </a:r>
        </a:p>
      </dsp:txBody>
      <dsp:txXfrm>
        <a:off x="91543" y="395074"/>
        <a:ext cx="9856025" cy="744543"/>
      </dsp:txXfrm>
    </dsp:sp>
    <dsp:sp modelId="{BC5F5F99-CCA0-4570-9717-AFF621508328}">
      <dsp:nvSpPr>
        <dsp:cNvPr id="0" name=""/>
        <dsp:cNvSpPr/>
      </dsp:nvSpPr>
      <dsp:spPr>
        <a:xfrm>
          <a:off x="91543" y="929412"/>
          <a:ext cx="2357622" cy="3242598"/>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mj-lt"/>
            <a:buNone/>
          </a:pPr>
          <a:r>
            <a:rPr lang="en-US" altLang="zh-TW" sz="1400" b="1" kern="1200" dirty="0">
              <a:latin typeface="標楷體" panose="03000509000000000000" pitchFamily="65" charset="-120"/>
              <a:ea typeface="標楷體" panose="03000509000000000000" pitchFamily="65" charset="-120"/>
            </a:rPr>
            <a:t>1.</a:t>
          </a:r>
          <a:r>
            <a:rPr lang="zh-TW" altLang="en-US" sz="1400" b="1" kern="1200" dirty="0">
              <a:latin typeface="標楷體" panose="03000509000000000000" pitchFamily="65" charset="-120"/>
              <a:ea typeface="標楷體" panose="03000509000000000000" pitchFamily="65" charset="-120"/>
            </a:rPr>
            <a:t>填寫申請表</a:t>
          </a:r>
          <a:r>
            <a:rPr lang="en-US" altLang="zh-TW" sz="1400" b="1" kern="1200" dirty="0">
              <a:latin typeface="標楷體" panose="03000509000000000000" pitchFamily="65" charset="-120"/>
              <a:ea typeface="標楷體" panose="03000509000000000000" pitchFamily="65" charset="-120"/>
            </a:rPr>
            <a:t>(</a:t>
          </a:r>
          <a:r>
            <a:rPr lang="zh-TW" altLang="en-US" sz="1400" b="1" kern="1200" dirty="0">
              <a:latin typeface="標楷體" panose="03000509000000000000" pitchFamily="65" charset="-120"/>
              <a:ea typeface="標楷體" panose="03000509000000000000" pitchFamily="65" charset="-120"/>
            </a:rPr>
            <a:t>需詳述用途及是否為其他計畫工項</a:t>
          </a:r>
          <a:r>
            <a:rPr lang="en-US" altLang="zh-TW" sz="1400" b="1" kern="1200" dirty="0">
              <a:latin typeface="標楷體" panose="03000509000000000000" pitchFamily="65" charset="-120"/>
              <a:ea typeface="標楷體" panose="03000509000000000000" pitchFamily="65" charset="-120"/>
            </a:rPr>
            <a:t>)</a:t>
          </a:r>
        </a:p>
        <a:p>
          <a:pPr marL="0" lvl="0" indent="0" algn="l" defTabSz="622300">
            <a:lnSpc>
              <a:spcPct val="90000"/>
            </a:lnSpc>
            <a:spcBef>
              <a:spcPct val="0"/>
            </a:spcBef>
            <a:spcAft>
              <a:spcPct val="35000"/>
            </a:spcAft>
            <a:buFont typeface="+mj-lt"/>
            <a:buNone/>
          </a:pPr>
          <a:r>
            <a:rPr lang="en-US" altLang="zh-TW" sz="1400" b="1" kern="1200" dirty="0">
              <a:latin typeface="標楷體" panose="03000509000000000000" pitchFamily="65" charset="-120"/>
              <a:ea typeface="標楷體" panose="03000509000000000000" pitchFamily="65" charset="-120"/>
            </a:rPr>
            <a:t>2.</a:t>
          </a:r>
          <a:r>
            <a:rPr lang="zh-TW" altLang="en-US" sz="1400" b="1" kern="1200" dirty="0">
              <a:latin typeface="標楷體" panose="03000509000000000000" pitchFamily="65" charset="-120"/>
              <a:ea typeface="標楷體" panose="03000509000000000000" pitchFamily="65" charset="-120"/>
            </a:rPr>
            <a:t>檢附活動議程或宣傳文宣。</a:t>
          </a:r>
          <a:endParaRPr lang="en-US" altLang="zh-TW" sz="1400" b="1" kern="1200" dirty="0">
            <a:latin typeface="標楷體" panose="03000509000000000000" pitchFamily="65" charset="-120"/>
            <a:ea typeface="標楷體" panose="03000509000000000000" pitchFamily="65" charset="-120"/>
          </a:endParaRPr>
        </a:p>
      </dsp:txBody>
      <dsp:txXfrm>
        <a:off x="91543" y="929412"/>
        <a:ext cx="2357622" cy="3242598"/>
      </dsp:txXfrm>
    </dsp:sp>
    <dsp:sp modelId="{54A20A16-6896-4EE9-8610-D06690EBA03A}">
      <dsp:nvSpPr>
        <dsp:cNvPr id="0" name=""/>
        <dsp:cNvSpPr/>
      </dsp:nvSpPr>
      <dsp:spPr>
        <a:xfrm>
          <a:off x="2449165" y="518988"/>
          <a:ext cx="7870674" cy="1489086"/>
        </a:xfrm>
        <a:prstGeom prst="rightArrow">
          <a:avLst>
            <a:gd name="adj1" fmla="val 50000"/>
            <a:gd name="adj2" fmla="val 50000"/>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36392" numCol="1" spcCol="1270" anchor="ctr" anchorCtr="0">
          <a:noAutofit/>
        </a:bodyPr>
        <a:lstStyle/>
        <a:p>
          <a:pPr marL="0" lvl="0" indent="0" algn="l" defTabSz="800100">
            <a:lnSpc>
              <a:spcPct val="90000"/>
            </a:lnSpc>
            <a:spcBef>
              <a:spcPct val="0"/>
            </a:spcBef>
            <a:spcAft>
              <a:spcPct val="35000"/>
            </a:spcAft>
            <a:buNone/>
          </a:pPr>
          <a:r>
            <a:rPr lang="zh-TW" altLang="en-US" sz="1800" b="1" kern="1200" dirty="0">
              <a:latin typeface="標楷體" panose="03000509000000000000" pitchFamily="65" charset="-120"/>
              <a:ea typeface="標楷體" panose="03000509000000000000" pitchFamily="65" charset="-120"/>
            </a:rPr>
            <a:t>總部審核</a:t>
          </a:r>
        </a:p>
      </dsp:txBody>
      <dsp:txXfrm>
        <a:off x="2449165" y="891260"/>
        <a:ext cx="7498403" cy="744543"/>
      </dsp:txXfrm>
    </dsp:sp>
    <dsp:sp modelId="{8FCB02EA-1888-4793-BDA3-AB5E45765AD1}">
      <dsp:nvSpPr>
        <dsp:cNvPr id="0" name=""/>
        <dsp:cNvSpPr/>
      </dsp:nvSpPr>
      <dsp:spPr>
        <a:xfrm>
          <a:off x="2449165" y="1431821"/>
          <a:ext cx="2357622" cy="3159949"/>
        </a:xfrm>
        <a:prstGeom prst="rect">
          <a:avLst/>
        </a:prstGeom>
        <a:solidFill>
          <a:schemeClr val="lt1">
            <a:hueOff val="0"/>
            <a:satOff val="0"/>
            <a:lumOff val="0"/>
            <a:alphaOff val="0"/>
          </a:schemeClr>
        </a:solidFill>
        <a:ln w="12700" cap="flat" cmpd="sng" algn="ctr">
          <a:solidFill>
            <a:schemeClr val="accent4">
              <a:hueOff val="3266964"/>
              <a:satOff val="-13592"/>
              <a:lumOff val="32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1.</a:t>
          </a:r>
          <a:r>
            <a:rPr lang="zh-TW" altLang="en-US" sz="1400" b="1" kern="1200" dirty="0">
              <a:latin typeface="標楷體" panose="03000509000000000000" pitchFamily="65" charset="-120"/>
              <a:ea typeface="標楷體" panose="03000509000000000000" pitchFamily="65" charset="-120"/>
            </a:rPr>
            <a:t>確認是否為團隊直接使用</a:t>
          </a:r>
          <a:endParaRPr lang="en-US" altLang="zh-TW" sz="1400" b="1" kern="1200" dirty="0">
            <a:latin typeface="標楷體" panose="03000509000000000000" pitchFamily="65" charset="-120"/>
            <a:ea typeface="標楷體" panose="03000509000000000000" pitchFamily="65" charset="-120"/>
          </a:endParaRP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2.</a:t>
          </a:r>
          <a:r>
            <a:rPr lang="zh-TW" altLang="en-US" sz="1400" b="1" kern="1200" dirty="0">
              <a:latin typeface="標楷體" panose="03000509000000000000" pitchFamily="65" charset="-120"/>
              <a:ea typeface="標楷體" panose="03000509000000000000" pitchFamily="65" charset="-120"/>
            </a:rPr>
            <a:t>確認是否符合自身創生事業發展</a:t>
          </a:r>
          <a:endParaRPr lang="en-US" altLang="zh-TW" sz="1400" b="1" kern="1200" dirty="0">
            <a:latin typeface="標楷體" panose="03000509000000000000" pitchFamily="65" charset="-120"/>
            <a:ea typeface="標楷體" panose="03000509000000000000" pitchFamily="65" charset="-120"/>
          </a:endParaRP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3.</a:t>
          </a:r>
          <a:r>
            <a:rPr lang="zh-TW" altLang="en-US" sz="1400" b="1" kern="1200" dirty="0">
              <a:latin typeface="標楷體" panose="03000509000000000000" pitchFamily="65" charset="-120"/>
              <a:ea typeface="標楷體" panose="03000509000000000000" pitchFamily="65" charset="-120"/>
            </a:rPr>
            <a:t>確認是否為政府、學校或公協會團體計畫之工項。</a:t>
          </a:r>
          <a:endParaRPr lang="en-US" altLang="zh-TW" sz="1400" b="1" kern="1200" dirty="0">
            <a:latin typeface="標楷體" panose="03000509000000000000" pitchFamily="65" charset="-120"/>
            <a:ea typeface="標楷體" panose="03000509000000000000" pitchFamily="65" charset="-120"/>
          </a:endParaRP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4.</a:t>
          </a:r>
          <a:r>
            <a:rPr lang="zh-TW" altLang="en-US" sz="1400" b="1" kern="1200" dirty="0">
              <a:latin typeface="標楷體" panose="03000509000000000000" pitchFamily="65" charset="-120"/>
              <a:ea typeface="標楷體" panose="03000509000000000000" pitchFamily="65" charset="-120"/>
            </a:rPr>
            <a:t>是否建議指導單位或協辦</a:t>
          </a:r>
        </a:p>
        <a:p>
          <a:pPr marL="0" lvl="0" indent="0" algn="l" defTabSz="622300">
            <a:lnSpc>
              <a:spcPct val="90000"/>
            </a:lnSpc>
            <a:spcBef>
              <a:spcPct val="0"/>
            </a:spcBef>
            <a:spcAft>
              <a:spcPct val="35000"/>
            </a:spcAft>
            <a:buNone/>
          </a:pPr>
          <a:r>
            <a:rPr lang="zh-TW" altLang="en-US" sz="1400" b="1" kern="1200" dirty="0">
              <a:latin typeface="標楷體" panose="03000509000000000000" pitchFamily="65" charset="-120"/>
              <a:ea typeface="標楷體" panose="03000509000000000000" pitchFamily="65" charset="-120"/>
            </a:rPr>
            <a:t>單位為「國家發展委員會中興新村地方創生育成村」。</a:t>
          </a:r>
          <a:endParaRPr lang="en-US" altLang="zh-TW" sz="1400" b="1" kern="1200" dirty="0">
            <a:latin typeface="標楷體" panose="03000509000000000000" pitchFamily="65" charset="-120"/>
            <a:ea typeface="標楷體" panose="03000509000000000000" pitchFamily="65" charset="-120"/>
          </a:endParaRP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5.</a:t>
          </a:r>
          <a:r>
            <a:rPr lang="zh-TW" altLang="en-US" sz="1400" b="1" kern="1200" dirty="0">
              <a:latin typeface="標楷體" panose="03000509000000000000" pitchFamily="65" charset="-120"/>
              <a:ea typeface="標楷體" panose="03000509000000000000" pitchFamily="65" charset="-120"/>
            </a:rPr>
            <a:t>確認對外文宣是否場域資訊正確</a:t>
          </a:r>
        </a:p>
      </dsp:txBody>
      <dsp:txXfrm>
        <a:off x="2449165" y="1431821"/>
        <a:ext cx="2357622" cy="3159949"/>
      </dsp:txXfrm>
    </dsp:sp>
    <dsp:sp modelId="{45E8BCB4-52F6-4680-B8B9-562777CCC3F7}">
      <dsp:nvSpPr>
        <dsp:cNvPr id="0" name=""/>
        <dsp:cNvSpPr/>
      </dsp:nvSpPr>
      <dsp:spPr>
        <a:xfrm>
          <a:off x="4806787" y="1015174"/>
          <a:ext cx="5513051" cy="1489086"/>
        </a:xfrm>
        <a:prstGeom prst="rightArrow">
          <a:avLst>
            <a:gd name="adj1" fmla="val 50000"/>
            <a:gd name="adj2" fmla="val 50000"/>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36392" numCol="1" spcCol="1270" anchor="ctr" anchorCtr="0">
          <a:noAutofit/>
        </a:bodyPr>
        <a:lstStyle/>
        <a:p>
          <a:pPr marL="0" lvl="0" indent="0" algn="l" defTabSz="800100">
            <a:lnSpc>
              <a:spcPct val="90000"/>
            </a:lnSpc>
            <a:spcBef>
              <a:spcPct val="0"/>
            </a:spcBef>
            <a:spcAft>
              <a:spcPct val="35000"/>
            </a:spcAft>
            <a:buNone/>
          </a:pPr>
          <a:r>
            <a:rPr lang="zh-TW" altLang="en-US" sz="1800" b="1" kern="1200" dirty="0">
              <a:latin typeface="標楷體" panose="03000509000000000000" pitchFamily="65" charset="-120"/>
              <a:ea typeface="標楷體" panose="03000509000000000000" pitchFamily="65" charset="-120"/>
            </a:rPr>
            <a:t>提送給國發會確認</a:t>
          </a:r>
        </a:p>
      </dsp:txBody>
      <dsp:txXfrm>
        <a:off x="4806787" y="1387446"/>
        <a:ext cx="5140780" cy="744543"/>
      </dsp:txXfrm>
    </dsp:sp>
    <dsp:sp modelId="{070159F4-44C7-4175-8A92-0DF952618972}">
      <dsp:nvSpPr>
        <dsp:cNvPr id="0" name=""/>
        <dsp:cNvSpPr/>
      </dsp:nvSpPr>
      <dsp:spPr>
        <a:xfrm>
          <a:off x="4806787" y="1926416"/>
          <a:ext cx="2357622" cy="3181077"/>
        </a:xfrm>
        <a:prstGeom prst="rect">
          <a:avLst/>
        </a:prstGeom>
        <a:solidFill>
          <a:schemeClr val="lt1">
            <a:hueOff val="0"/>
            <a:satOff val="0"/>
            <a:lumOff val="0"/>
            <a:alphaOff val="0"/>
          </a:schemeClr>
        </a:solidFill>
        <a:ln w="12700" cap="flat" cmpd="sng" algn="ctr">
          <a:solidFill>
            <a:schemeClr val="accent4">
              <a:hueOff val="6533927"/>
              <a:satOff val="-27185"/>
              <a:lumOff val="640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1.</a:t>
          </a:r>
          <a:r>
            <a:rPr lang="zh-TW" altLang="en-US" sz="1400" b="1" kern="1200" dirty="0">
              <a:latin typeface="標楷體" panose="03000509000000000000" pitchFamily="65" charset="-120"/>
              <a:ea typeface="標楷體" panose="03000509000000000000" pitchFamily="65" charset="-120"/>
            </a:rPr>
            <a:t>若為政府、學校或公協會團體計畫之工項，將資料提報國發會確認是否可借用。</a:t>
          </a:r>
          <a:endParaRPr lang="en-US" altLang="zh-TW" sz="1400" b="1" kern="1200" dirty="0">
            <a:latin typeface="標楷體" panose="03000509000000000000" pitchFamily="65" charset="-120"/>
            <a:ea typeface="標楷體" panose="03000509000000000000" pitchFamily="65" charset="-120"/>
          </a:endParaRP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2.</a:t>
          </a:r>
          <a:r>
            <a:rPr lang="zh-TW" altLang="en-US" sz="1400" b="1" kern="1200" dirty="0">
              <a:latin typeface="標楷體" panose="03000509000000000000" pitchFamily="65" charset="-120"/>
              <a:ea typeface="標楷體" panose="03000509000000000000" pitchFamily="65" charset="-120"/>
            </a:rPr>
            <a:t>通知團隊審核結果</a:t>
          </a:r>
          <a:endParaRPr lang="en-US" altLang="zh-TW" sz="1400" b="1" kern="1200" dirty="0">
            <a:latin typeface="標楷體" panose="03000509000000000000" pitchFamily="65" charset="-120"/>
            <a:ea typeface="標楷體" panose="03000509000000000000" pitchFamily="65" charset="-120"/>
          </a:endParaRP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3.</a:t>
          </a:r>
          <a:r>
            <a:rPr lang="zh-TW" altLang="en-US" sz="1400" b="1" kern="1200" dirty="0">
              <a:latin typeface="標楷體" panose="03000509000000000000" pitchFamily="65" charset="-120"/>
              <a:ea typeface="標楷體" panose="03000509000000000000" pitchFamily="65" charset="-120"/>
            </a:rPr>
            <a:t>請團隊補上正式對外文宣。</a:t>
          </a:r>
        </a:p>
      </dsp:txBody>
      <dsp:txXfrm>
        <a:off x="4806787" y="1926416"/>
        <a:ext cx="2357622" cy="3181077"/>
      </dsp:txXfrm>
    </dsp:sp>
    <dsp:sp modelId="{04A7C343-6BFF-4DF2-84EE-53A73B2F30E8}">
      <dsp:nvSpPr>
        <dsp:cNvPr id="0" name=""/>
        <dsp:cNvSpPr/>
      </dsp:nvSpPr>
      <dsp:spPr>
        <a:xfrm>
          <a:off x="7164410" y="1511360"/>
          <a:ext cx="3155429" cy="1489086"/>
        </a:xfrm>
        <a:prstGeom prst="rightArrow">
          <a:avLst>
            <a:gd name="adj1" fmla="val 50000"/>
            <a:gd name="adj2" fmla="val 5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254000" bIns="236392" numCol="1" spcCol="1270" anchor="ctr" anchorCtr="0">
          <a:noAutofit/>
        </a:bodyPr>
        <a:lstStyle/>
        <a:p>
          <a:pPr marL="0" lvl="0" indent="0" algn="l" defTabSz="622300">
            <a:lnSpc>
              <a:spcPct val="90000"/>
            </a:lnSpc>
            <a:spcBef>
              <a:spcPct val="0"/>
            </a:spcBef>
            <a:spcAft>
              <a:spcPct val="35000"/>
            </a:spcAft>
            <a:buNone/>
          </a:pPr>
          <a:r>
            <a:rPr lang="zh-TW" altLang="en-US" sz="1400" b="1" kern="1200" dirty="0">
              <a:latin typeface="標楷體" panose="03000509000000000000" pitchFamily="65" charset="-120"/>
              <a:ea typeface="標楷體" panose="03000509000000000000" pitchFamily="65" charset="-120"/>
            </a:rPr>
            <a:t>使用後隔日需歸還</a:t>
          </a:r>
        </a:p>
      </dsp:txBody>
      <dsp:txXfrm>
        <a:off x="7164410" y="1883632"/>
        <a:ext cx="2783158" cy="744543"/>
      </dsp:txXfrm>
    </dsp:sp>
    <dsp:sp modelId="{2478C9BB-BCE0-48E4-8207-AD81580FF8A0}">
      <dsp:nvSpPr>
        <dsp:cNvPr id="0" name=""/>
        <dsp:cNvSpPr/>
      </dsp:nvSpPr>
      <dsp:spPr>
        <a:xfrm>
          <a:off x="7164410" y="2662090"/>
          <a:ext cx="2379101" cy="2733774"/>
        </a:xfrm>
        <a:prstGeom prst="rect">
          <a:avLst/>
        </a:prstGeom>
        <a:solidFill>
          <a:schemeClr val="lt1">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1.</a:t>
          </a:r>
          <a:r>
            <a:rPr lang="zh-TW" altLang="en-US" sz="1400" b="1" kern="1200" dirty="0">
              <a:latin typeface="標楷體" panose="03000509000000000000" pitchFamily="65" charset="-120"/>
              <a:ea typeface="標楷體" panose="03000509000000000000" pitchFamily="65" charset="-120"/>
            </a:rPr>
            <a:t>確認場地復原且無遺留垃圾及物品</a:t>
          </a: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2.</a:t>
          </a:r>
          <a:r>
            <a:rPr lang="zh-TW" altLang="en-US" sz="1400" b="1" kern="1200" dirty="0">
              <a:latin typeface="標楷體" panose="03000509000000000000" pitchFamily="65" charset="-120"/>
              <a:ea typeface="標楷體" panose="03000509000000000000" pitchFamily="65" charset="-120"/>
            </a:rPr>
            <a:t>確認關閉電源、冷氣，並拍照給總務確認</a:t>
          </a:r>
        </a:p>
        <a:p>
          <a:pPr marL="0" lvl="0" indent="0" algn="l" defTabSz="622300">
            <a:lnSpc>
              <a:spcPct val="90000"/>
            </a:lnSpc>
            <a:spcBef>
              <a:spcPct val="0"/>
            </a:spcBef>
            <a:spcAft>
              <a:spcPct val="35000"/>
            </a:spcAft>
            <a:buNone/>
          </a:pPr>
          <a:r>
            <a:rPr lang="en-US" altLang="zh-TW" sz="1400" b="1" kern="1200" dirty="0">
              <a:latin typeface="標楷體" panose="03000509000000000000" pitchFamily="65" charset="-120"/>
              <a:ea typeface="標楷體" panose="03000509000000000000" pitchFamily="65" charset="-120"/>
            </a:rPr>
            <a:t>3.</a:t>
          </a:r>
          <a:r>
            <a:rPr lang="zh-TW" altLang="en-US" sz="1400" b="1" kern="1200" dirty="0">
              <a:latin typeface="標楷體" panose="03000509000000000000" pitchFamily="65" charset="-120"/>
              <a:ea typeface="標楷體" panose="03000509000000000000" pitchFamily="65" charset="-120"/>
            </a:rPr>
            <a:t>歸還所借設備及鑰鉂</a:t>
          </a:r>
        </a:p>
      </dsp:txBody>
      <dsp:txXfrm>
        <a:off x="7164410" y="2662090"/>
        <a:ext cx="2379101" cy="2733774"/>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ACD7E77-E45A-4301-8CA4-1F88AF795886}"/>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1D70306-74DC-49B6-857C-19A4CD3D25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F9B86B4D-CE1B-42EC-8867-79621438F231}"/>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9FA4D6EE-499C-4997-9272-EB0F2818AC4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0C2540A-69A1-4F91-AB68-2A25065E755D}"/>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82631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C0B49D-AFF0-4BBD-9642-A90AEE355F5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0757FC26-80A4-49BB-AE6F-C69723BEC841}"/>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49E1214-0ED3-431B-A9DF-033B32D24414}"/>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A23575BA-A060-4D39-95E9-986632C24B8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0C7A8D-3512-4A1D-81D0-C8AEBA2C44C0}"/>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412846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6392D475-0C5D-4CE3-8C33-87569264E916}"/>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395A7A6A-CB22-4D92-B021-C7EC970C6AB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A244375-3D6E-4C03-94D4-1F1FF54317CE}"/>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B38391EC-4F5F-4351-8774-399D466A098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61BA7F8-CDA9-43F2-8AC9-D7BF6F289500}"/>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212571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055463-D4B5-4E14-9028-D8DCAA13F551}"/>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C41ECF3-2356-4E06-82A9-28A565808436}"/>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520D8C1-76CC-4ED4-8890-20E7DAD91850}"/>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7E6FA8A0-599A-4844-BA0E-A767D9B26D6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CDC53CA-9D48-43D1-92D2-668113814AC2}"/>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195295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E0DAC4A-70D6-410A-BC68-63A292C2FCE0}"/>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F5D5C911-9B56-4B0C-8343-5DCBAF43EF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5BB0E195-5EE8-47A4-A8C4-FAE84A4B1838}"/>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C03896F8-F603-4227-ADD4-7AB5FAD0446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EABDADC-1F5B-472D-A6C8-948AE22FE8ED}"/>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134753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18DD9B3-033C-4523-90B7-DE7C9CFF9704}"/>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F35AD9D-E195-4ED3-8762-8D29F516C825}"/>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166441A0-B34B-4549-B364-8538052390F1}"/>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477EF56-C2EE-4667-93A6-AC3FE14B55BC}"/>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6" name="頁尾版面配置區 5">
            <a:extLst>
              <a:ext uri="{FF2B5EF4-FFF2-40B4-BE49-F238E27FC236}">
                <a16:creationId xmlns:a16="http://schemas.microsoft.com/office/drawing/2014/main" id="{D4FE76D1-E236-4B4D-B7D1-05403C94392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ED36FEE-C0AA-4DCE-9221-B0C5031A727E}"/>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380576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9853ED-E4B4-402B-AEAE-1511CD1C3868}"/>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579CC21D-A0DC-4EEE-933F-AB75CB2205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6334C09D-EA04-4D01-AC8C-075A003CB5B3}"/>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30D12F5-5823-457D-A858-3525CE12E3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8C1AD6EF-5D56-459C-81B3-3C9FF3FE7EB9}"/>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86A6CD66-B9BB-4B27-97D6-78957290DE45}"/>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8" name="頁尾版面配置區 7">
            <a:extLst>
              <a:ext uri="{FF2B5EF4-FFF2-40B4-BE49-F238E27FC236}">
                <a16:creationId xmlns:a16="http://schemas.microsoft.com/office/drawing/2014/main" id="{D56952EE-ED4B-48B8-A177-7416976E93E8}"/>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1E67252-5BD1-4364-A158-8D5452579FA3}"/>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89530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7168B8-2D32-457D-BF31-B96D23B1AF5D}"/>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08A39AF-3588-4390-9C78-463CE050F3F3}"/>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4" name="頁尾版面配置區 3">
            <a:extLst>
              <a:ext uri="{FF2B5EF4-FFF2-40B4-BE49-F238E27FC236}">
                <a16:creationId xmlns:a16="http://schemas.microsoft.com/office/drawing/2014/main" id="{C899E90B-1CD0-418D-B341-482C3AFA80A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54081D58-6F47-41C9-B803-324E35B20671}"/>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221359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166D55D-D9B8-4C06-8D21-4AE795BB5352}"/>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3" name="頁尾版面配置區 2">
            <a:extLst>
              <a:ext uri="{FF2B5EF4-FFF2-40B4-BE49-F238E27FC236}">
                <a16:creationId xmlns:a16="http://schemas.microsoft.com/office/drawing/2014/main" id="{1479C82B-8E6C-41D4-9E73-525B7FCBDBB6}"/>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25F66F71-A97E-46B4-9CFD-1BCF40201FA1}"/>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77195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DAEB48-C46A-4E67-B9F4-E388F150238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FC5D1757-845B-4792-8FBF-B277E7621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D3EC47D8-80D0-4210-AFD5-D8AFD75F0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6A9863B7-C00E-4F2C-8F77-FF9CF15460D8}"/>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6" name="頁尾版面配置區 5">
            <a:extLst>
              <a:ext uri="{FF2B5EF4-FFF2-40B4-BE49-F238E27FC236}">
                <a16:creationId xmlns:a16="http://schemas.microsoft.com/office/drawing/2014/main" id="{DD91C95D-2D9C-4C1F-8225-DBE60C7D254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E2430E1-E55B-47A8-9946-A094A496683C}"/>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349243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609EE6-0617-4803-84AB-8E62F56E18E7}"/>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2BED767-69B5-4CF4-BEB4-A28C27ACCD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DCF12249-03B5-4E74-BBBD-1F33FEFA4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AE0D5313-74D5-4E57-A754-4226FDFC56F7}"/>
              </a:ext>
            </a:extLst>
          </p:cNvPr>
          <p:cNvSpPr>
            <a:spLocks noGrp="1"/>
          </p:cNvSpPr>
          <p:nvPr>
            <p:ph type="dt" sz="half" idx="10"/>
          </p:nvPr>
        </p:nvSpPr>
        <p:spPr/>
        <p:txBody>
          <a:bodyPr/>
          <a:lstStyle/>
          <a:p>
            <a:fld id="{AE8504DF-8DCF-4796-B03F-293D71E8AFA1}" type="datetimeFigureOut">
              <a:rPr lang="zh-TW" altLang="en-US" smtClean="0"/>
              <a:t>2025/2/18</a:t>
            </a:fld>
            <a:endParaRPr lang="zh-TW" altLang="en-US"/>
          </a:p>
        </p:txBody>
      </p:sp>
      <p:sp>
        <p:nvSpPr>
          <p:cNvPr id="6" name="頁尾版面配置區 5">
            <a:extLst>
              <a:ext uri="{FF2B5EF4-FFF2-40B4-BE49-F238E27FC236}">
                <a16:creationId xmlns:a16="http://schemas.microsoft.com/office/drawing/2014/main" id="{0C26D283-0113-4E80-A019-D33326DA11D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99FA11C-6E4B-42EF-A452-472D68FECFE2}"/>
              </a:ext>
            </a:extLst>
          </p:cNvPr>
          <p:cNvSpPr>
            <a:spLocks noGrp="1"/>
          </p:cNvSpPr>
          <p:nvPr>
            <p:ph type="sldNum" sz="quarter" idx="12"/>
          </p:nvPr>
        </p:nvSpPr>
        <p:spPr/>
        <p:txBody>
          <a:body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675683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D44A8A99-09D0-4B06-9115-CF6336B26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B0F304B-18DD-499D-8924-F02806932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F78CEE7-4C64-488C-BE12-82B0FB958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504DF-8DCF-4796-B03F-293D71E8AFA1}" type="datetimeFigureOut">
              <a:rPr lang="zh-TW" altLang="en-US" smtClean="0"/>
              <a:t>2025/2/18</a:t>
            </a:fld>
            <a:endParaRPr lang="zh-TW" altLang="en-US"/>
          </a:p>
        </p:txBody>
      </p:sp>
      <p:sp>
        <p:nvSpPr>
          <p:cNvPr id="5" name="頁尾版面配置區 4">
            <a:extLst>
              <a:ext uri="{FF2B5EF4-FFF2-40B4-BE49-F238E27FC236}">
                <a16:creationId xmlns:a16="http://schemas.microsoft.com/office/drawing/2014/main" id="{8E91E49D-ED76-402A-B76B-A23D005D4B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37B053B8-D5BD-47B5-94BC-23E3DA01D4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99DFA-25AE-4E0E-AAFD-F8230DDEA9E9}" type="slidenum">
              <a:rPr lang="zh-TW" altLang="en-US" smtClean="0"/>
              <a:t>‹#›</a:t>
            </a:fld>
            <a:endParaRPr lang="zh-TW" altLang="en-US"/>
          </a:p>
        </p:txBody>
      </p:sp>
    </p:spTree>
    <p:extLst>
      <p:ext uri="{BB962C8B-B14F-4D97-AF65-F5344CB8AC3E}">
        <p14:creationId xmlns:p14="http://schemas.microsoft.com/office/powerpoint/2010/main" val="408169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a:extLst>
              <a:ext uri="{FF2B5EF4-FFF2-40B4-BE49-F238E27FC236}">
                <a16:creationId xmlns:a16="http://schemas.microsoft.com/office/drawing/2014/main" id="{544B2BEC-3276-4C34-8CFE-3334069583B9}"/>
              </a:ext>
            </a:extLst>
          </p:cNvPr>
          <p:cNvGraphicFramePr/>
          <p:nvPr>
            <p:extLst>
              <p:ext uri="{D42A27DB-BD31-4B8C-83A1-F6EECF244321}">
                <p14:modId xmlns:p14="http://schemas.microsoft.com/office/powerpoint/2010/main" val="1081182284"/>
              </p:ext>
            </p:extLst>
          </p:nvPr>
        </p:nvGraphicFramePr>
        <p:xfrm>
          <a:off x="1447536" y="634825"/>
          <a:ext cx="1041138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字方塊 4">
            <a:extLst>
              <a:ext uri="{FF2B5EF4-FFF2-40B4-BE49-F238E27FC236}">
                <a16:creationId xmlns:a16="http://schemas.microsoft.com/office/drawing/2014/main" id="{DD2AF2A7-AB47-4848-B9D4-901B07F7CE96}"/>
              </a:ext>
            </a:extLst>
          </p:cNvPr>
          <p:cNvSpPr txBox="1"/>
          <p:nvPr/>
        </p:nvSpPr>
        <p:spPr>
          <a:xfrm>
            <a:off x="1447536" y="161001"/>
            <a:ext cx="8997362" cy="646331"/>
          </a:xfrm>
          <a:prstGeom prst="rect">
            <a:avLst/>
          </a:prstGeom>
          <a:noFill/>
        </p:spPr>
        <p:txBody>
          <a:bodyPr wrap="square">
            <a:spAutoFit/>
          </a:bodyPr>
          <a:lstStyle/>
          <a:p>
            <a:pPr algn="ctr"/>
            <a:r>
              <a:rPr lang="zh-TW" altLang="en-US" sz="3600" b="1" u="sng"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育成村場地借用流程</a:t>
            </a:r>
          </a:p>
        </p:txBody>
      </p:sp>
      <p:sp>
        <p:nvSpPr>
          <p:cNvPr id="3" name="左大括弧 2">
            <a:extLst>
              <a:ext uri="{FF2B5EF4-FFF2-40B4-BE49-F238E27FC236}">
                <a16:creationId xmlns:a16="http://schemas.microsoft.com/office/drawing/2014/main" id="{D9468816-DB8D-4957-89EB-AAFA233779E7}"/>
              </a:ext>
            </a:extLst>
          </p:cNvPr>
          <p:cNvSpPr/>
          <p:nvPr/>
        </p:nvSpPr>
        <p:spPr>
          <a:xfrm rot="16200000">
            <a:off x="5881588" y="3328406"/>
            <a:ext cx="802762" cy="4647409"/>
          </a:xfrm>
          <a:prstGeom prst="leftBrace">
            <a:avLst>
              <a:gd name="adj1" fmla="val 8333"/>
              <a:gd name="adj2" fmla="val 4763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srgbClr val="FF0000"/>
              </a:solidFill>
              <a:latin typeface="標楷體" panose="03000509000000000000" pitchFamily="65" charset="-120"/>
              <a:ea typeface="標楷體" panose="03000509000000000000" pitchFamily="65" charset="-120"/>
            </a:endParaRPr>
          </a:p>
        </p:txBody>
      </p:sp>
      <p:sp>
        <p:nvSpPr>
          <p:cNvPr id="6" name="文字方塊 5">
            <a:extLst>
              <a:ext uri="{FF2B5EF4-FFF2-40B4-BE49-F238E27FC236}">
                <a16:creationId xmlns:a16="http://schemas.microsoft.com/office/drawing/2014/main" id="{B2667D54-0B8D-4DB5-B9F9-A37D8E94B316}"/>
              </a:ext>
            </a:extLst>
          </p:cNvPr>
          <p:cNvSpPr txBox="1"/>
          <p:nvPr/>
        </p:nvSpPr>
        <p:spPr>
          <a:xfrm>
            <a:off x="5561815" y="6204150"/>
            <a:ext cx="1241045" cy="369332"/>
          </a:xfrm>
          <a:prstGeom prst="rect">
            <a:avLst/>
          </a:prstGeom>
          <a:noFill/>
        </p:spPr>
        <p:txBody>
          <a:bodyPr wrap="none" rtlCol="0">
            <a:spAutoFit/>
          </a:bodyPr>
          <a:lstStyle/>
          <a:p>
            <a:r>
              <a:rPr lang="en-US" altLang="zh-TW" b="1" dirty="0">
                <a:solidFill>
                  <a:srgbClr val="FF0000"/>
                </a:solidFill>
                <a:latin typeface="標楷體" panose="03000509000000000000" pitchFamily="65" charset="-120"/>
                <a:ea typeface="標楷體" panose="03000509000000000000" pitchFamily="65" charset="-120"/>
              </a:rPr>
              <a:t>3</a:t>
            </a:r>
            <a:r>
              <a:rPr lang="zh-TW" altLang="en-US" b="1" dirty="0">
                <a:solidFill>
                  <a:srgbClr val="FF0000"/>
                </a:solidFill>
                <a:latin typeface="標楷體" panose="03000509000000000000" pitchFamily="65" charset="-120"/>
                <a:ea typeface="標楷體" panose="03000509000000000000" pitchFamily="65" charset="-120"/>
              </a:rPr>
              <a:t>日內完成</a:t>
            </a:r>
          </a:p>
        </p:txBody>
      </p:sp>
      <p:sp>
        <p:nvSpPr>
          <p:cNvPr id="2" name="文字方塊 1">
            <a:extLst>
              <a:ext uri="{FF2B5EF4-FFF2-40B4-BE49-F238E27FC236}">
                <a16:creationId xmlns:a16="http://schemas.microsoft.com/office/drawing/2014/main" id="{569950CF-4D14-4E7C-9450-52AD96014F44}"/>
              </a:ext>
            </a:extLst>
          </p:cNvPr>
          <p:cNvSpPr txBox="1"/>
          <p:nvPr/>
        </p:nvSpPr>
        <p:spPr>
          <a:xfrm>
            <a:off x="10333415" y="120914"/>
            <a:ext cx="1636987" cy="276999"/>
          </a:xfrm>
          <a:prstGeom prst="rect">
            <a:avLst/>
          </a:prstGeom>
          <a:noFill/>
        </p:spPr>
        <p:txBody>
          <a:bodyPr wrap="none" rtlCol="0">
            <a:spAutoFit/>
          </a:bodyPr>
          <a:lstStyle/>
          <a:p>
            <a:r>
              <a:rPr lang="zh-TW" altLang="en-US" sz="1200" b="1" dirty="0">
                <a:latin typeface="微軟正黑體" panose="020B0604030504040204" pitchFamily="34" charset="-120"/>
                <a:ea typeface="微軟正黑體" panose="020B0604030504040204" pitchFamily="34" charset="-120"/>
              </a:rPr>
              <a:t>更新日期：</a:t>
            </a:r>
            <a:r>
              <a:rPr lang="en-US" altLang="zh-TW" sz="1200" b="1" dirty="0">
                <a:latin typeface="微軟正黑體" panose="020B0604030504040204" pitchFamily="34" charset="-120"/>
                <a:ea typeface="微軟正黑體" panose="020B0604030504040204" pitchFamily="34" charset="-120"/>
              </a:rPr>
              <a:t>113/9/16</a:t>
            </a:r>
            <a:endParaRPr lang="zh-TW" altLang="en-US" sz="1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0137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A855DCF4-52E2-442A-9308-0F027FC4D83A}"/>
              </a:ext>
            </a:extLst>
          </p:cNvPr>
          <p:cNvSpPr txBox="1"/>
          <p:nvPr/>
        </p:nvSpPr>
        <p:spPr>
          <a:xfrm>
            <a:off x="326780" y="3708141"/>
            <a:ext cx="11692395" cy="3046988"/>
          </a:xfrm>
          <a:prstGeom prst="rect">
            <a:avLst/>
          </a:prstGeom>
          <a:noFill/>
        </p:spPr>
        <p:txBody>
          <a:bodyPr wrap="square">
            <a:spAutoFit/>
          </a:bodyPr>
          <a:lstStyle/>
          <a:p>
            <a:r>
              <a:rPr lang="zh-TW" altLang="en-US" sz="1200" dirty="0">
                <a:latin typeface="標楷體" panose="03000509000000000000" pitchFamily="65" charset="-120"/>
                <a:ea typeface="標楷體" panose="03000509000000000000" pitchFamily="65" charset="-120"/>
              </a:rPr>
              <a:t>場地租借規則：</a:t>
            </a:r>
          </a:p>
          <a:p>
            <a:r>
              <a:rPr lang="en-US" altLang="zh-TW" sz="1200" dirty="0">
                <a:latin typeface="標楷體" panose="03000509000000000000" pitchFamily="65" charset="-120"/>
                <a:ea typeface="標楷體" panose="03000509000000000000" pitchFamily="65" charset="-120"/>
              </a:rPr>
              <a:t>1.</a:t>
            </a:r>
            <a:r>
              <a:rPr lang="zh-TW" altLang="en-US" sz="1200" dirty="0">
                <a:latin typeface="標楷體" panose="03000509000000000000" pitchFamily="65" charset="-120"/>
                <a:ea typeface="標楷體" panose="03000509000000000000" pitchFamily="65" charset="-120"/>
              </a:rPr>
              <a:t>僅提供</a:t>
            </a:r>
            <a:r>
              <a:rPr lang="en-US" altLang="zh-TW" sz="1200" dirty="0">
                <a:latin typeface="標楷體" panose="03000509000000000000" pitchFamily="65" charset="-120"/>
                <a:ea typeface="標楷體" panose="03000509000000000000" pitchFamily="65" charset="-120"/>
              </a:rPr>
              <a:t>2</a:t>
            </a:r>
            <a:r>
              <a:rPr lang="zh-TW" altLang="en-US" sz="1200" dirty="0">
                <a:latin typeface="標楷體" panose="03000509000000000000" pitchFamily="65" charset="-120"/>
                <a:ea typeface="標楷體" panose="03000509000000000000" pitchFamily="65" charset="-120"/>
              </a:rPr>
              <a:t>個月內的場地預約 ：並請提前</a:t>
            </a:r>
            <a:r>
              <a:rPr lang="en-US" altLang="zh-TW" sz="1200" dirty="0">
                <a:latin typeface="標楷體" panose="03000509000000000000" pitchFamily="65" charset="-120"/>
                <a:ea typeface="標楷體" panose="03000509000000000000" pitchFamily="65" charset="-120"/>
              </a:rPr>
              <a:t>3</a:t>
            </a:r>
            <a:r>
              <a:rPr lang="zh-TW" altLang="en-US" sz="1200" dirty="0">
                <a:latin typeface="標楷體" panose="03000509000000000000" pitchFamily="65" charset="-120"/>
                <a:ea typeface="標楷體" panose="03000509000000000000" pitchFamily="65" charset="-120"/>
              </a:rPr>
              <a:t>日提出租借申請。 </a:t>
            </a:r>
          </a:p>
          <a:p>
            <a:r>
              <a:rPr lang="en-US" altLang="zh-TW" sz="1200" dirty="0">
                <a:latin typeface="標楷體" panose="03000509000000000000" pitchFamily="65" charset="-120"/>
                <a:ea typeface="標楷體" panose="03000509000000000000" pitchFamily="65" charset="-120"/>
              </a:rPr>
              <a:t>2.</a:t>
            </a:r>
            <a:r>
              <a:rPr lang="zh-TW" altLang="en-US" sz="1200" dirty="0">
                <a:latin typeface="標楷體" panose="03000509000000000000" pitchFamily="65" charset="-120"/>
                <a:ea typeface="標楷體" panose="03000509000000000000" pitchFamily="65" charset="-120"/>
              </a:rPr>
              <a:t>借用時段 ：上午</a:t>
            </a:r>
            <a:r>
              <a:rPr lang="en-US" altLang="zh-TW" sz="1200" dirty="0">
                <a:latin typeface="標楷體" panose="03000509000000000000" pitchFamily="65" charset="-120"/>
                <a:ea typeface="標楷體" panose="03000509000000000000" pitchFamily="65" charset="-120"/>
              </a:rPr>
              <a:t>08:00~12:00</a:t>
            </a:r>
            <a:r>
              <a:rPr lang="zh-TW" altLang="en-US" sz="1200" dirty="0">
                <a:latin typeface="標楷體" panose="03000509000000000000" pitchFamily="65" charset="-120"/>
                <a:ea typeface="標楷體" panose="03000509000000000000" pitchFamily="65" charset="-120"/>
              </a:rPr>
              <a:t>、下午</a:t>
            </a:r>
            <a:r>
              <a:rPr lang="en-US" altLang="zh-TW" sz="1200" dirty="0">
                <a:latin typeface="標楷體" panose="03000509000000000000" pitchFamily="65" charset="-120"/>
                <a:ea typeface="標楷體" panose="03000509000000000000" pitchFamily="65" charset="-120"/>
              </a:rPr>
              <a:t>13:00~17:00</a:t>
            </a:r>
            <a:r>
              <a:rPr lang="zh-TW" altLang="en-US" sz="1200" dirty="0">
                <a:latin typeface="標楷體" panose="03000509000000000000" pitchFamily="65" charset="-120"/>
                <a:ea typeface="標楷體" panose="03000509000000000000" pitchFamily="65" charset="-120"/>
              </a:rPr>
              <a:t>、晚上</a:t>
            </a:r>
            <a:r>
              <a:rPr lang="en-US" altLang="zh-TW" sz="1200" dirty="0">
                <a:latin typeface="標楷體" panose="03000509000000000000" pitchFamily="65" charset="-120"/>
                <a:ea typeface="標楷體" panose="03000509000000000000" pitchFamily="65" charset="-120"/>
              </a:rPr>
              <a:t>18:00~22:00</a:t>
            </a:r>
            <a:r>
              <a:rPr lang="zh-TW" altLang="en-US" sz="1200" dirty="0">
                <a:latin typeface="標楷體" panose="03000509000000000000" pitchFamily="65" charset="-120"/>
                <a:ea typeface="標楷體" panose="03000509000000000000" pitchFamily="65" charset="-120"/>
              </a:rPr>
              <a:t>，</a:t>
            </a:r>
            <a:r>
              <a:rPr lang="en-US" altLang="zh-TW" sz="1200" dirty="0">
                <a:latin typeface="標楷體" panose="03000509000000000000" pitchFamily="65" charset="-120"/>
                <a:ea typeface="標楷體" panose="03000509000000000000" pitchFamily="65" charset="-120"/>
              </a:rPr>
              <a:t>4</a:t>
            </a:r>
            <a:r>
              <a:rPr lang="zh-TW" altLang="en-US" sz="1200" dirty="0">
                <a:latin typeface="標楷體" panose="03000509000000000000" pitchFamily="65" charset="-120"/>
                <a:ea typeface="標楷體" panose="03000509000000000000" pitchFamily="65" charset="-120"/>
              </a:rPr>
              <a:t>小時為</a:t>
            </a:r>
            <a:r>
              <a:rPr lang="en-US" altLang="zh-TW" sz="1200" dirty="0">
                <a:latin typeface="標楷體" panose="03000509000000000000" pitchFamily="65" charset="-120"/>
                <a:ea typeface="標楷體" panose="03000509000000000000" pitchFamily="65" charset="-120"/>
              </a:rPr>
              <a:t>1</a:t>
            </a:r>
            <a:r>
              <a:rPr lang="zh-TW" altLang="en-US" sz="1200" dirty="0">
                <a:latin typeface="標楷體" panose="03000509000000000000" pitchFamily="65" charset="-120"/>
                <a:ea typeface="標楷體" panose="03000509000000000000" pitchFamily="65" charset="-120"/>
              </a:rPr>
              <a:t>單位，實體進駐團隊每月借用</a:t>
            </a:r>
            <a:r>
              <a:rPr lang="en-US" altLang="zh-TW" sz="1200" dirty="0">
                <a:latin typeface="標楷體" panose="03000509000000000000" pitchFamily="65" charset="-120"/>
                <a:ea typeface="標楷體" panose="03000509000000000000" pitchFamily="65" charset="-120"/>
              </a:rPr>
              <a:t>4</a:t>
            </a:r>
            <a:r>
              <a:rPr lang="zh-TW" altLang="en-US" sz="1200" dirty="0">
                <a:latin typeface="標楷體" panose="03000509000000000000" pitchFamily="65" charset="-120"/>
                <a:ea typeface="標楷體" panose="03000509000000000000" pitchFamily="65" charset="-120"/>
              </a:rPr>
              <a:t>單位為上限、虛擬進駐團隊每月借用</a:t>
            </a:r>
            <a:r>
              <a:rPr lang="en-US" altLang="zh-TW" sz="1200" dirty="0">
                <a:latin typeface="標楷體" panose="03000509000000000000" pitchFamily="65" charset="-120"/>
                <a:ea typeface="標楷體" panose="03000509000000000000" pitchFamily="65" charset="-120"/>
              </a:rPr>
              <a:t>2</a:t>
            </a:r>
            <a:r>
              <a:rPr lang="zh-TW" altLang="en-US" sz="1200" dirty="0">
                <a:latin typeface="標楷體" panose="03000509000000000000" pitchFamily="65" charset="-120"/>
                <a:ea typeface="標楷體" panose="03000509000000000000" pitchFamily="65" charset="-120"/>
              </a:rPr>
              <a:t>單位為上限。 </a:t>
            </a:r>
          </a:p>
          <a:p>
            <a:r>
              <a:rPr lang="en-US" altLang="zh-TW" sz="1200" dirty="0">
                <a:latin typeface="標楷體" panose="03000509000000000000" pitchFamily="65" charset="-120"/>
                <a:ea typeface="標楷體" panose="03000509000000000000" pitchFamily="65" charset="-120"/>
              </a:rPr>
              <a:t>3.</a:t>
            </a:r>
            <a:r>
              <a:rPr lang="zh-TW" altLang="en-US" sz="1200" dirty="0">
                <a:latin typeface="標楷體" panose="03000509000000000000" pitchFamily="65" charset="-120"/>
                <a:ea typeface="標楷體" panose="03000509000000000000" pitchFamily="65" charset="-120"/>
              </a:rPr>
              <a:t>場地取消 ：非因天災等不可抗力因素，須於會議日</a:t>
            </a:r>
            <a:r>
              <a:rPr lang="en-US" altLang="zh-TW" sz="1200" dirty="0">
                <a:latin typeface="標楷體" panose="03000509000000000000" pitchFamily="65" charset="-120"/>
                <a:ea typeface="標楷體" panose="03000509000000000000" pitchFamily="65" charset="-120"/>
              </a:rPr>
              <a:t>1</a:t>
            </a:r>
            <a:r>
              <a:rPr lang="zh-TW" altLang="en-US" sz="1200" dirty="0">
                <a:latin typeface="標楷體" panose="03000509000000000000" pitchFamily="65" charset="-120"/>
                <a:ea typeface="標楷體" panose="03000509000000000000" pitchFamily="65" charset="-120"/>
              </a:rPr>
              <a:t>天前告知取消。 </a:t>
            </a:r>
          </a:p>
          <a:p>
            <a:r>
              <a:rPr lang="en-US" altLang="zh-TW" sz="1200" dirty="0">
                <a:latin typeface="標楷體" panose="03000509000000000000" pitchFamily="65" charset="-120"/>
                <a:ea typeface="標楷體" panose="03000509000000000000" pitchFamily="65" charset="-120"/>
              </a:rPr>
              <a:t>4.</a:t>
            </a:r>
            <a:r>
              <a:rPr lang="zh-TW" altLang="en-US" sz="1200" dirty="0">
                <a:latin typeface="標楷體" panose="03000509000000000000" pitchFamily="65" charset="-120"/>
                <a:ea typeface="標楷體" panose="03000509000000000000" pitchFamily="65" charset="-120"/>
              </a:rPr>
              <a:t>借用者須復原場地 ：於會後即將會場內、外所有海報、標牌、指示標誌、旗幟等相關之佈置物品，清除乾淨，恢復會議室擺設原狀。</a:t>
            </a:r>
          </a:p>
          <a:p>
            <a:r>
              <a:rPr lang="en-US" altLang="zh-TW" sz="1200" dirty="0">
                <a:latin typeface="標楷體" panose="03000509000000000000" pitchFamily="65" charset="-120"/>
                <a:ea typeface="標楷體" panose="03000509000000000000" pitchFamily="65" charset="-120"/>
              </a:rPr>
              <a:t>5.</a:t>
            </a:r>
            <a:r>
              <a:rPr lang="zh-TW" altLang="en-US" sz="1200" dirty="0">
                <a:latin typeface="標楷體" panose="03000509000000000000" pitchFamily="65" charset="-120"/>
                <a:ea typeface="標楷體" panose="03000509000000000000" pitchFamily="65" charset="-120"/>
              </a:rPr>
              <a:t>如有違反，停止場地使用權利</a:t>
            </a:r>
            <a:r>
              <a:rPr lang="en-US" altLang="zh-TW" sz="1200" dirty="0">
                <a:latin typeface="標楷體" panose="03000509000000000000" pitchFamily="65" charset="-120"/>
                <a:ea typeface="標楷體" panose="03000509000000000000" pitchFamily="65" charset="-120"/>
              </a:rPr>
              <a:t>1</a:t>
            </a:r>
            <a:r>
              <a:rPr lang="zh-TW" altLang="en-US" sz="1200" dirty="0">
                <a:latin typeface="標楷體" panose="03000509000000000000" pitchFamily="65" charset="-120"/>
                <a:ea typeface="標楷體" panose="03000509000000000000" pitchFamily="65" charset="-120"/>
              </a:rPr>
              <a:t>個月 ：若有損壞則照原採購金額賠償，借用團隊不得異議。 </a:t>
            </a:r>
          </a:p>
          <a:p>
            <a:r>
              <a:rPr lang="en-US" altLang="zh-TW" sz="1200" dirty="0">
                <a:latin typeface="標楷體" panose="03000509000000000000" pitchFamily="65" charset="-120"/>
                <a:ea typeface="標楷體" panose="03000509000000000000" pitchFamily="65" charset="-120"/>
              </a:rPr>
              <a:t>6.</a:t>
            </a:r>
            <a:r>
              <a:rPr lang="zh-TW" altLang="en-US" sz="1200" dirty="0">
                <a:latin typeface="標楷體" panose="03000509000000000000" pitchFamily="65" charset="-120"/>
                <a:ea typeface="標楷體" panose="03000509000000000000" pitchFamily="65" charset="-120"/>
              </a:rPr>
              <a:t>貴重財物及會議相關資料請借用者自行妥慎保管，本育成村不負保管及賠償責任。 </a:t>
            </a:r>
          </a:p>
          <a:p>
            <a:r>
              <a:rPr lang="en-US" altLang="zh-TW" sz="1200" dirty="0">
                <a:latin typeface="標楷體" panose="03000509000000000000" pitchFamily="65" charset="-120"/>
                <a:ea typeface="標楷體" panose="03000509000000000000" pitchFamily="65" charset="-120"/>
              </a:rPr>
              <a:t>7.</a:t>
            </a:r>
            <a:r>
              <a:rPr lang="zh-TW" altLang="en-US" sz="1200" dirty="0">
                <a:latin typeface="標楷體" panose="03000509000000000000" pitchFamily="65" charset="-120"/>
                <a:ea typeface="標楷體" panose="03000509000000000000" pitchFamily="65" charset="-120"/>
              </a:rPr>
              <a:t>本場地全面禁煙，請事先宣導與會人士週知。 </a:t>
            </a:r>
          </a:p>
          <a:p>
            <a:r>
              <a:rPr lang="en-US" altLang="zh-TW" sz="1200" b="1" dirty="0">
                <a:solidFill>
                  <a:srgbClr val="FF0000"/>
                </a:solidFill>
                <a:latin typeface="標楷體" panose="03000509000000000000" pitchFamily="65" charset="-120"/>
                <a:ea typeface="標楷體" panose="03000509000000000000" pitchFamily="65" charset="-120"/>
              </a:rPr>
              <a:t>8.</a:t>
            </a:r>
            <a:r>
              <a:rPr lang="zh-TW" altLang="en-US" sz="1200" b="1" dirty="0">
                <a:solidFill>
                  <a:srgbClr val="FF0000"/>
                </a:solidFill>
                <a:latin typeface="標楷體" panose="03000509000000000000" pitchFamily="65" charset="-120"/>
                <a:ea typeface="標楷體" panose="03000509000000000000" pitchFamily="65" charset="-120"/>
              </a:rPr>
              <a:t>本場地僅開放給中興新村育成村進駐團隊使用且需符合團隊自身創生事業發展所需。 </a:t>
            </a:r>
          </a:p>
          <a:p>
            <a:r>
              <a:rPr lang="en-US" altLang="zh-TW" sz="1200" dirty="0">
                <a:latin typeface="標楷體" panose="03000509000000000000" pitchFamily="65" charset="-120"/>
                <a:ea typeface="標楷體" panose="03000509000000000000" pitchFamily="65" charset="-120"/>
              </a:rPr>
              <a:t>9.</a:t>
            </a:r>
            <a:r>
              <a:rPr lang="zh-TW" altLang="en-US" sz="1200" dirty="0">
                <a:latin typeface="標楷體" panose="03000509000000000000" pitchFamily="65" charset="-120"/>
                <a:ea typeface="標楷體" panose="03000509000000000000" pitchFamily="65" charset="-120"/>
              </a:rPr>
              <a:t>本場地不得為宗教、政治活動。</a:t>
            </a:r>
          </a:p>
          <a:p>
            <a:r>
              <a:rPr lang="en-US" altLang="zh-TW" sz="1200" dirty="0">
                <a:latin typeface="標楷體" panose="03000509000000000000" pitchFamily="65" charset="-120"/>
                <a:ea typeface="標楷體" panose="03000509000000000000" pitchFamily="65" charset="-120"/>
              </a:rPr>
              <a:t>10.</a:t>
            </a:r>
            <a:r>
              <a:rPr lang="zh-TW" altLang="en-US" sz="1200" dirty="0">
                <a:latin typeface="標楷體" panose="03000509000000000000" pitchFamily="65" charset="-120"/>
                <a:ea typeface="標楷體" panose="03000509000000000000" pitchFamily="65" charset="-120"/>
              </a:rPr>
              <a:t>借用本場地需配合政府防疫規定，進行體溫量測、手部消毒作業，如造成疫情傳播問題，請自行負責。 </a:t>
            </a:r>
          </a:p>
          <a:p>
            <a:r>
              <a:rPr lang="en-US" altLang="zh-TW" sz="1200" dirty="0">
                <a:latin typeface="標楷體" panose="03000509000000000000" pitchFamily="65" charset="-120"/>
                <a:ea typeface="標楷體" panose="03000509000000000000" pitchFamily="65" charset="-120"/>
              </a:rPr>
              <a:t>11.</a:t>
            </a:r>
            <a:r>
              <a:rPr lang="zh-TW" altLang="en-US" sz="1200" dirty="0">
                <a:latin typeface="標楷體" panose="03000509000000000000" pitchFamily="65" charset="-120"/>
                <a:ea typeface="標楷體" panose="03000509000000000000" pitchFamily="65" charset="-120"/>
              </a:rPr>
              <a:t>如有特殊需求請另洽育成村總部。</a:t>
            </a:r>
            <a:endParaRPr lang="en-US" altLang="zh-TW" sz="1200" dirty="0">
              <a:latin typeface="標楷體" panose="03000509000000000000" pitchFamily="65" charset="-120"/>
              <a:ea typeface="標楷體" panose="03000509000000000000" pitchFamily="65" charset="-120"/>
            </a:endParaRPr>
          </a:p>
          <a:p>
            <a:r>
              <a:rPr lang="en-US" altLang="zh-TW" sz="1200" b="1" dirty="0">
                <a:solidFill>
                  <a:srgbClr val="FF0000"/>
                </a:solidFill>
                <a:latin typeface="標楷體" panose="03000509000000000000" pitchFamily="65" charset="-120"/>
                <a:ea typeface="標楷體" panose="03000509000000000000" pitchFamily="65" charset="-120"/>
              </a:rPr>
              <a:t>12.</a:t>
            </a:r>
            <a:r>
              <a:rPr lang="zh-TW" altLang="en-US" sz="1200" b="1" dirty="0">
                <a:solidFill>
                  <a:srgbClr val="FF0000"/>
                </a:solidFill>
                <a:latin typeface="標楷體" panose="03000509000000000000" pitchFamily="65" charset="-120"/>
                <a:ea typeface="標楷體" panose="03000509000000000000" pitchFamily="65" charset="-120"/>
              </a:rPr>
              <a:t>借用本場域視同同意場域使用之相關規定，借用團隊需確保「</a:t>
            </a:r>
            <a:r>
              <a:rPr lang="zh-TW" altLang="en-US" sz="1200" b="1" i="0" u="none" strike="noStrike" dirty="0">
                <a:solidFill>
                  <a:srgbClr val="FF0000"/>
                </a:solidFill>
                <a:effectLst/>
                <a:latin typeface="標楷體" panose="03000509000000000000" pitchFamily="65" charset="-120"/>
                <a:ea typeface="標楷體" panose="03000509000000000000" pitchFamily="65" charset="-120"/>
              </a:rPr>
              <a:t>場地借用申請表」上</a:t>
            </a:r>
            <a:r>
              <a:rPr lang="zh-TW" altLang="en-US" sz="1200" b="1" dirty="0">
                <a:solidFill>
                  <a:srgbClr val="FF0000"/>
                </a:solidFill>
                <a:latin typeface="標楷體" panose="03000509000000000000" pitchFamily="65" charset="-120"/>
                <a:ea typeface="標楷體" panose="03000509000000000000" pitchFamily="65" charset="-120"/>
              </a:rPr>
              <a:t>資訊確認正確無誤，如有誤或造假之疑且造成育成村名譽受損，借用團隊將負起相關責任且同意不得再次借用育成村場域。</a:t>
            </a:r>
            <a:endParaRPr lang="en-US" altLang="zh-TW" sz="1200" b="1" dirty="0">
              <a:solidFill>
                <a:srgbClr val="FF0000"/>
              </a:solidFill>
              <a:latin typeface="標楷體" panose="03000509000000000000" pitchFamily="65" charset="-120"/>
              <a:ea typeface="標楷體" panose="03000509000000000000" pitchFamily="65" charset="-120"/>
            </a:endParaRPr>
          </a:p>
          <a:p>
            <a:r>
              <a:rPr lang="en-US" altLang="zh-TW" sz="1200" b="1" dirty="0">
                <a:solidFill>
                  <a:srgbClr val="FF0000"/>
                </a:solidFill>
                <a:latin typeface="標楷體" panose="03000509000000000000" pitchFamily="65" charset="-120"/>
                <a:ea typeface="標楷體" panose="03000509000000000000" pitchFamily="65" charset="-120"/>
              </a:rPr>
              <a:t>13.</a:t>
            </a:r>
            <a:r>
              <a:rPr lang="zh-TW" altLang="en-US" sz="1200" b="1" dirty="0">
                <a:solidFill>
                  <a:srgbClr val="FF0000"/>
                </a:solidFill>
                <a:latin typeface="標楷體" panose="03000509000000000000" pitchFamily="65" charset="-120"/>
                <a:ea typeface="標楷體" panose="03000509000000000000" pitchFamily="65" charset="-120"/>
              </a:rPr>
              <a:t>借用團隊需於借用期間全程在場，借用期間如遇安全、爭議問題或其他造成育成村損失之事宜，將由借用團隊負責相關法律、賠償責任。</a:t>
            </a:r>
          </a:p>
          <a:p>
            <a:r>
              <a:rPr lang="zh-TW" altLang="en-US" sz="1200" dirty="0">
                <a:latin typeface="標楷體" panose="03000509000000000000" pitchFamily="65" charset="-120"/>
                <a:ea typeface="標楷體" panose="03000509000000000000" pitchFamily="65" charset="-120"/>
              </a:rPr>
              <a:t>注意</a:t>
            </a:r>
            <a:r>
              <a:rPr lang="en-US" altLang="zh-TW" sz="1200" dirty="0">
                <a:latin typeface="標楷體" panose="03000509000000000000" pitchFamily="65" charset="-120"/>
                <a:ea typeface="標楷體" panose="03000509000000000000" pitchFamily="65" charset="-120"/>
              </a:rPr>
              <a:t>: </a:t>
            </a:r>
            <a:r>
              <a:rPr lang="zh-TW" altLang="en-US" sz="1200" dirty="0">
                <a:latin typeface="標楷體" panose="03000509000000000000" pitchFamily="65" charset="-120"/>
                <a:ea typeface="標楷體" panose="03000509000000000000" pitchFamily="65" charset="-120"/>
              </a:rPr>
              <a:t>本育成村保有最終修改、變更、活動解釋及取消本活動之權利，若有相關異動將會公告於網站， 恕不另行通知。</a:t>
            </a:r>
          </a:p>
        </p:txBody>
      </p:sp>
      <p:graphicFrame>
        <p:nvGraphicFramePr>
          <p:cNvPr id="4" name="表格 3">
            <a:extLst>
              <a:ext uri="{FF2B5EF4-FFF2-40B4-BE49-F238E27FC236}">
                <a16:creationId xmlns:a16="http://schemas.microsoft.com/office/drawing/2014/main" id="{6187FF83-CFCC-4387-84BB-A59A4825BD40}"/>
              </a:ext>
            </a:extLst>
          </p:cNvPr>
          <p:cNvGraphicFramePr>
            <a:graphicFrameLocks noGrp="1"/>
          </p:cNvGraphicFramePr>
          <p:nvPr>
            <p:extLst>
              <p:ext uri="{D42A27DB-BD31-4B8C-83A1-F6EECF244321}">
                <p14:modId xmlns:p14="http://schemas.microsoft.com/office/powerpoint/2010/main" val="2091479603"/>
              </p:ext>
            </p:extLst>
          </p:nvPr>
        </p:nvGraphicFramePr>
        <p:xfrm>
          <a:off x="411637" y="310340"/>
          <a:ext cx="11658046" cy="2892776"/>
        </p:xfrm>
        <a:graphic>
          <a:graphicData uri="http://schemas.openxmlformats.org/drawingml/2006/table">
            <a:tbl>
              <a:tblPr/>
              <a:tblGrid>
                <a:gridCol w="486599">
                  <a:extLst>
                    <a:ext uri="{9D8B030D-6E8A-4147-A177-3AD203B41FA5}">
                      <a16:colId xmlns:a16="http://schemas.microsoft.com/office/drawing/2014/main" val="3322499188"/>
                    </a:ext>
                  </a:extLst>
                </a:gridCol>
                <a:gridCol w="2088000">
                  <a:extLst>
                    <a:ext uri="{9D8B030D-6E8A-4147-A177-3AD203B41FA5}">
                      <a16:colId xmlns:a16="http://schemas.microsoft.com/office/drawing/2014/main" val="507701925"/>
                    </a:ext>
                  </a:extLst>
                </a:gridCol>
                <a:gridCol w="1332000">
                  <a:extLst>
                    <a:ext uri="{9D8B030D-6E8A-4147-A177-3AD203B41FA5}">
                      <a16:colId xmlns:a16="http://schemas.microsoft.com/office/drawing/2014/main" val="101998262"/>
                    </a:ext>
                  </a:extLst>
                </a:gridCol>
                <a:gridCol w="1512000">
                  <a:extLst>
                    <a:ext uri="{9D8B030D-6E8A-4147-A177-3AD203B41FA5}">
                      <a16:colId xmlns:a16="http://schemas.microsoft.com/office/drawing/2014/main" val="1608986910"/>
                    </a:ext>
                  </a:extLst>
                </a:gridCol>
                <a:gridCol w="1080000">
                  <a:extLst>
                    <a:ext uri="{9D8B030D-6E8A-4147-A177-3AD203B41FA5}">
                      <a16:colId xmlns:a16="http://schemas.microsoft.com/office/drawing/2014/main" val="1362603853"/>
                    </a:ext>
                  </a:extLst>
                </a:gridCol>
                <a:gridCol w="1908000">
                  <a:extLst>
                    <a:ext uri="{9D8B030D-6E8A-4147-A177-3AD203B41FA5}">
                      <a16:colId xmlns:a16="http://schemas.microsoft.com/office/drawing/2014/main" val="1334082488"/>
                    </a:ext>
                  </a:extLst>
                </a:gridCol>
                <a:gridCol w="498838">
                  <a:extLst>
                    <a:ext uri="{9D8B030D-6E8A-4147-A177-3AD203B41FA5}">
                      <a16:colId xmlns:a16="http://schemas.microsoft.com/office/drawing/2014/main" val="99961609"/>
                    </a:ext>
                  </a:extLst>
                </a:gridCol>
                <a:gridCol w="1140644">
                  <a:extLst>
                    <a:ext uri="{9D8B030D-6E8A-4147-A177-3AD203B41FA5}">
                      <a16:colId xmlns:a16="http://schemas.microsoft.com/office/drawing/2014/main" val="3994168549"/>
                    </a:ext>
                  </a:extLst>
                </a:gridCol>
                <a:gridCol w="772997">
                  <a:extLst>
                    <a:ext uri="{9D8B030D-6E8A-4147-A177-3AD203B41FA5}">
                      <a16:colId xmlns:a16="http://schemas.microsoft.com/office/drawing/2014/main" val="1057314806"/>
                    </a:ext>
                  </a:extLst>
                </a:gridCol>
                <a:gridCol w="838968">
                  <a:extLst>
                    <a:ext uri="{9D8B030D-6E8A-4147-A177-3AD203B41FA5}">
                      <a16:colId xmlns:a16="http://schemas.microsoft.com/office/drawing/2014/main" val="1994587385"/>
                    </a:ext>
                  </a:extLst>
                </a:gridCol>
              </a:tblGrid>
              <a:tr h="340350">
                <a:tc gridSpan="10">
                  <a:txBody>
                    <a:bodyPr/>
                    <a:lstStyle/>
                    <a:p>
                      <a:pPr algn="ctr"/>
                      <a:r>
                        <a:rPr lang="zh-TW" altLang="en-US" b="1" dirty="0">
                          <a:latin typeface="標楷體" panose="03000509000000000000" pitchFamily="65" charset="-120"/>
                          <a:ea typeface="標楷體" panose="03000509000000000000" pitchFamily="65" charset="-120"/>
                        </a:rPr>
                        <a:t>場地借用申請表 </a:t>
                      </a:r>
                      <a:r>
                        <a:rPr lang="en-US" altLang="zh-TW" b="1" dirty="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請自行下載填寫</a:t>
                      </a:r>
                      <a:r>
                        <a:rPr lang="en-US" altLang="zh-TW" b="1" dirty="0">
                          <a:latin typeface="標楷體" panose="03000509000000000000" pitchFamily="65" charset="-120"/>
                          <a:ea typeface="標楷體" panose="03000509000000000000" pitchFamily="65" charset="-120"/>
                        </a:rPr>
                        <a:t>)</a:t>
                      </a:r>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239593738"/>
                  </a:ext>
                </a:extLst>
              </a:tr>
              <a:tr h="553893">
                <a:tc>
                  <a:txBody>
                    <a:bodyPr/>
                    <a:lstStyle/>
                    <a:p>
                      <a:pPr algn="ctr" rtl="0" fontAlgn="ctr">
                        <a:spcBef>
                          <a:spcPts val="0"/>
                        </a:spcBef>
                        <a:spcAft>
                          <a:spcPts val="0"/>
                        </a:spcAft>
                      </a:pPr>
                      <a:r>
                        <a:rPr lang="zh-TW" altLang="en-US" sz="1100" b="0" i="0" u="none" strike="noStrike">
                          <a:solidFill>
                            <a:srgbClr val="000000"/>
                          </a:solidFill>
                          <a:effectLst/>
                          <a:latin typeface="DFKai-SB" panose="03000509000000000000" pitchFamily="65" charset="-120"/>
                          <a:ea typeface="DFKai-SB" panose="03000509000000000000" pitchFamily="65" charset="-120"/>
                        </a:rPr>
                        <a:t>申請</a:t>
                      </a:r>
                      <a:endParaRPr lang="zh-TW" altLang="en-US" sz="1600">
                        <a:effectLst/>
                      </a:endParaRPr>
                    </a:p>
                    <a:p>
                      <a:pPr algn="ctr" rtl="0" fontAlgn="ctr">
                        <a:spcBef>
                          <a:spcPts val="0"/>
                        </a:spcBef>
                        <a:spcAft>
                          <a:spcPts val="0"/>
                        </a:spcAft>
                      </a:pPr>
                      <a:r>
                        <a:rPr lang="zh-TW" altLang="en-US" sz="1100" b="0" i="0" u="none" strike="noStrike">
                          <a:solidFill>
                            <a:srgbClr val="000000"/>
                          </a:solidFill>
                          <a:effectLst/>
                          <a:latin typeface="DFKai-SB" panose="03000509000000000000" pitchFamily="65" charset="-120"/>
                          <a:ea typeface="DFKai-SB" panose="03000509000000000000" pitchFamily="65" charset="-120"/>
                        </a:rPr>
                        <a:t>日期</a:t>
                      </a:r>
                      <a:endParaRPr lang="zh-TW" altLang="en-US" sz="160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場地名稱</a:t>
                      </a:r>
                      <a:endParaRPr lang="zh-TW" altLang="en-US" sz="1600" dirty="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a:solidFill>
                            <a:srgbClr val="000000"/>
                          </a:solidFill>
                          <a:effectLst/>
                          <a:latin typeface="DFKai-SB" panose="03000509000000000000" pitchFamily="65" charset="-120"/>
                          <a:ea typeface="DFKai-SB" panose="03000509000000000000" pitchFamily="65" charset="-120"/>
                        </a:rPr>
                        <a:t>時段</a:t>
                      </a:r>
                      <a:r>
                        <a:rPr lang="en-US" altLang="zh-TW" sz="1100" b="0" i="0" u="none" strike="noStrike">
                          <a:solidFill>
                            <a:srgbClr val="000000"/>
                          </a:solidFill>
                          <a:effectLst/>
                          <a:latin typeface="DFKai-SB" panose="03000509000000000000" pitchFamily="65" charset="-120"/>
                          <a:ea typeface="DFKai-SB" panose="03000509000000000000" pitchFamily="65" charset="-120"/>
                        </a:rPr>
                        <a:t>(</a:t>
                      </a:r>
                      <a:r>
                        <a:rPr lang="zh-TW" altLang="en-US" sz="1100" b="0" i="0" u="none" strike="noStrike">
                          <a:solidFill>
                            <a:srgbClr val="000000"/>
                          </a:solidFill>
                          <a:effectLst/>
                          <a:latin typeface="DFKai-SB" panose="03000509000000000000" pitchFamily="65" charset="-120"/>
                          <a:ea typeface="DFKai-SB" panose="03000509000000000000" pitchFamily="65" charset="-120"/>
                        </a:rPr>
                        <a:t>上午</a:t>
                      </a:r>
                      <a:r>
                        <a:rPr lang="en-US" altLang="zh-TW" sz="1100" b="0" i="0" u="none" strike="noStrike">
                          <a:solidFill>
                            <a:srgbClr val="000000"/>
                          </a:solidFill>
                          <a:effectLst/>
                          <a:latin typeface="DFKai-SB" panose="03000509000000000000" pitchFamily="65" charset="-120"/>
                          <a:ea typeface="DFKai-SB" panose="03000509000000000000" pitchFamily="65" charset="-120"/>
                        </a:rPr>
                        <a:t>/</a:t>
                      </a:r>
                      <a:r>
                        <a:rPr lang="zh-TW" altLang="en-US" sz="1100" b="0" i="0" u="none" strike="noStrike">
                          <a:solidFill>
                            <a:srgbClr val="000000"/>
                          </a:solidFill>
                          <a:effectLst/>
                          <a:latin typeface="DFKai-SB" panose="03000509000000000000" pitchFamily="65" charset="-120"/>
                          <a:ea typeface="DFKai-SB" panose="03000509000000000000" pitchFamily="65" charset="-120"/>
                        </a:rPr>
                        <a:t>下午</a:t>
                      </a:r>
                      <a:r>
                        <a:rPr lang="en-US" altLang="zh-TW" sz="1100" b="0" i="0" u="none" strike="noStrike">
                          <a:solidFill>
                            <a:srgbClr val="000000"/>
                          </a:solidFill>
                          <a:effectLst/>
                          <a:latin typeface="DFKai-SB" panose="03000509000000000000" pitchFamily="65" charset="-120"/>
                          <a:ea typeface="DFKai-SB" panose="03000509000000000000" pitchFamily="65" charset="-120"/>
                        </a:rPr>
                        <a:t>)</a:t>
                      </a:r>
                      <a:endParaRPr lang="zh-TW" altLang="en-US" sz="160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活動名稱</a:t>
                      </a:r>
                      <a:endParaRPr lang="zh-TW" altLang="en-US" sz="1600" dirty="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為其他政府計畫執行工項</a:t>
                      </a: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所辦活動是否符合自身創生事業發展所需</a:t>
                      </a: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dirty="0">
                          <a:solidFill>
                            <a:schemeClr val="tx1"/>
                          </a:solidFill>
                          <a:effectLst/>
                          <a:latin typeface="DFKai-SB" panose="03000509000000000000" pitchFamily="65" charset="-120"/>
                          <a:ea typeface="DFKai-SB" panose="03000509000000000000" pitchFamily="65" charset="-120"/>
                        </a:rPr>
                        <a:t>預計參與人數</a:t>
                      </a: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dirty="0">
                          <a:solidFill>
                            <a:schemeClr val="tx1"/>
                          </a:solidFill>
                          <a:effectLst/>
                          <a:latin typeface="DFKai-SB" panose="03000509000000000000" pitchFamily="65" charset="-120"/>
                          <a:ea typeface="DFKai-SB" panose="03000509000000000000" pitchFamily="65" charset="-120"/>
                        </a:rPr>
                        <a:t>借用團隊名稱</a:t>
                      </a: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dirty="0">
                          <a:solidFill>
                            <a:schemeClr val="tx1"/>
                          </a:solidFill>
                          <a:effectLst/>
                          <a:latin typeface="DFKai-SB" panose="03000509000000000000" pitchFamily="65" charset="-120"/>
                          <a:ea typeface="DFKai-SB" panose="03000509000000000000" pitchFamily="65" charset="-120"/>
                        </a:rPr>
                        <a:t>當日現場聯絡人</a:t>
                      </a: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spcBef>
                          <a:spcPts val="0"/>
                        </a:spcBef>
                        <a:spcAft>
                          <a:spcPts val="0"/>
                        </a:spcAft>
                      </a:pPr>
                      <a:r>
                        <a:rPr lang="zh-TW" altLang="en-US" sz="1100" b="0" i="0" u="none" strike="noStrike" dirty="0">
                          <a:solidFill>
                            <a:schemeClr val="tx1"/>
                          </a:solidFill>
                          <a:effectLst/>
                          <a:latin typeface="DFKai-SB" panose="03000509000000000000" pitchFamily="65" charset="-120"/>
                          <a:ea typeface="DFKai-SB" panose="03000509000000000000" pitchFamily="65" charset="-120"/>
                        </a:rPr>
                        <a:t>聯絡電話</a:t>
                      </a: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564859"/>
                  </a:ext>
                </a:extLst>
              </a:tr>
              <a:tr h="1908000">
                <a:tc>
                  <a:txBody>
                    <a:bodyPr/>
                    <a:lstStyle/>
                    <a:p>
                      <a:pPr fontAlgn="ctr"/>
                      <a:br>
                        <a:rPr lang="zh-TW" altLang="en-US" sz="1600" dirty="0">
                          <a:effectLst/>
                        </a:rPr>
                      </a:br>
                      <a:endParaRPr lang="zh-TW" altLang="en-US" sz="1600" dirty="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□松園四館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多功能會議室</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□松園四館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1F-6</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人會議室</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(104) </a:t>
                      </a:r>
                      <a:br>
                        <a:rPr lang="en-US" altLang="zh-TW" sz="1100" b="0" i="0" u="none" strike="noStrike" dirty="0">
                          <a:solidFill>
                            <a:srgbClr val="000000"/>
                          </a:solidFill>
                          <a:effectLst/>
                          <a:latin typeface="DFKai-SB" panose="03000509000000000000" pitchFamily="65" charset="-120"/>
                          <a:ea typeface="DFKai-SB" panose="03000509000000000000" pitchFamily="65" charset="-120"/>
                        </a:rPr>
                      </a:br>
                      <a:r>
                        <a:rPr lang="en-US" altLang="zh-TW" sz="1100" b="0" i="0" u="none" strike="noStrike" dirty="0">
                          <a:solidFill>
                            <a:srgbClr val="000000"/>
                          </a:solidFill>
                          <a:effectLst/>
                          <a:latin typeface="DFKai-SB" panose="03000509000000000000" pitchFamily="65" charset="-120"/>
                          <a:ea typeface="DFKai-SB" panose="03000509000000000000" pitchFamily="65" charset="-120"/>
                        </a:rPr>
                        <a:t>□</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松園四館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2F-10</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人會議室</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(201)</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□松園四館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2F-6</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人會議室</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(203)</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□松園四館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2F-</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露天陽台</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□松四</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戶外空間 </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□松園三館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1F-</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烘焙教室</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□松園三館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1F-</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小會議室</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□松園三館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2F-</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攝影室</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□松園三館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2F-</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小會議室</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□松園三館</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2F-</a:t>
                      </a:r>
                      <a:r>
                        <a:rPr lang="zh-TW" altLang="en-US" sz="1100" b="0" i="0" u="none" strike="noStrike" dirty="0">
                          <a:solidFill>
                            <a:srgbClr val="000000"/>
                          </a:solidFill>
                          <a:effectLst/>
                          <a:latin typeface="DFKai-SB" panose="03000509000000000000" pitchFamily="65" charset="-120"/>
                          <a:ea typeface="DFKai-SB" panose="03000509000000000000" pitchFamily="65" charset="-120"/>
                        </a:rPr>
                        <a:t>大會議室</a:t>
                      </a:r>
                      <a:endParaRPr lang="zh-TW" altLang="en-US" sz="1600" dirty="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□上午</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8:00-12:00</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□下午</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13:00-17:00</a:t>
                      </a:r>
                      <a:endParaRPr lang="zh-TW" altLang="en-US" sz="1600" dirty="0">
                        <a:effectLst/>
                      </a:endParaRPr>
                    </a:p>
                    <a:p>
                      <a:pPr algn="just" rtl="0" fontAlgn="ctr">
                        <a:spcBef>
                          <a:spcPts val="0"/>
                        </a:spcBef>
                        <a:spcAft>
                          <a:spcPts val="0"/>
                        </a:spcAft>
                      </a:pPr>
                      <a:r>
                        <a:rPr lang="zh-TW" altLang="en-US" sz="1100" b="0" i="0" u="none" strike="noStrike" dirty="0">
                          <a:solidFill>
                            <a:srgbClr val="000000"/>
                          </a:solidFill>
                          <a:effectLst/>
                          <a:latin typeface="DFKai-SB" panose="03000509000000000000" pitchFamily="65" charset="-120"/>
                          <a:ea typeface="DFKai-SB" panose="03000509000000000000" pitchFamily="65" charset="-120"/>
                        </a:rPr>
                        <a:t>□晚上</a:t>
                      </a:r>
                      <a:r>
                        <a:rPr lang="en-US" altLang="zh-TW" sz="1100" b="0" i="0" u="none" strike="noStrike" dirty="0">
                          <a:solidFill>
                            <a:srgbClr val="000000"/>
                          </a:solidFill>
                          <a:effectLst/>
                          <a:latin typeface="DFKai-SB" panose="03000509000000000000" pitchFamily="65" charset="-120"/>
                          <a:ea typeface="DFKai-SB" panose="03000509000000000000" pitchFamily="65" charset="-120"/>
                        </a:rPr>
                        <a:t>18:00-22:00</a:t>
                      </a:r>
                      <a:endParaRPr lang="zh-TW" altLang="en-US" sz="1600" dirty="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ctr"/>
                      <a:br>
                        <a:rPr lang="zh-TW" altLang="en-US" sz="1600" dirty="0">
                          <a:effectLst/>
                        </a:rPr>
                      </a:br>
                      <a:endParaRPr lang="zh-TW" altLang="en-US" sz="1600" dirty="0">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just" defTabSz="914400" rtl="0" eaLnBrk="1" fontAlgn="ctr" latinLnBrk="0" hangingPunct="1">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□是</a:t>
                      </a: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業主為：</a:t>
                      </a: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□否</a:t>
                      </a:r>
                    </a:p>
                  </a:txBody>
                  <a:tcPr marL="67521" marR="67521" marT="45014" marB="4501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just" defTabSz="914400" rtl="0" eaLnBrk="1" fontAlgn="ctr" latinLnBrk="0" hangingPunct="1">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□是</a:t>
                      </a: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於本活動之角色為何：</a:t>
                      </a: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endParaRPr lang="en-US" altLang="zh-TW" sz="1100" b="0" i="0" u="none" strike="noStrike" kern="1200" dirty="0">
                        <a:solidFill>
                          <a:schemeClr val="tx1"/>
                        </a:solidFill>
                        <a:effectLst/>
                        <a:latin typeface="DFKai-SB" panose="03000509000000000000" pitchFamily="65" charset="-120"/>
                        <a:ea typeface="DFKai-SB" panose="03000509000000000000" pitchFamily="65" charset="-120"/>
                        <a:cs typeface="+mn-cs"/>
                      </a:endParaRPr>
                    </a:p>
                    <a:p>
                      <a:pPr marL="0" algn="just" defTabSz="914400" rtl="0" eaLnBrk="1" fontAlgn="ctr" latinLnBrk="0" hangingPunct="1">
                        <a:spcBef>
                          <a:spcPts val="0"/>
                        </a:spcBef>
                        <a:spcAft>
                          <a:spcPts val="0"/>
                        </a:spcAft>
                      </a:pPr>
                      <a:r>
                        <a:rPr lang="zh-TW" altLang="en-US" sz="1100" b="0" i="0" u="none" strike="noStrike" kern="1200" dirty="0">
                          <a:solidFill>
                            <a:schemeClr val="tx1"/>
                          </a:solidFill>
                          <a:effectLst/>
                          <a:latin typeface="DFKai-SB" panose="03000509000000000000" pitchFamily="65" charset="-120"/>
                          <a:ea typeface="DFKai-SB" panose="03000509000000000000" pitchFamily="65" charset="-120"/>
                          <a:cs typeface="+mn-cs"/>
                        </a:rPr>
                        <a:t>□否</a:t>
                      </a:r>
                    </a:p>
                  </a:txBody>
                  <a:tcPr marL="67521" marR="67521" marT="45014" marB="4501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br>
                        <a:rPr lang="zh-TW" altLang="en-US" sz="1600" dirty="0">
                          <a:solidFill>
                            <a:schemeClr val="tx1"/>
                          </a:solidFill>
                          <a:effectLst/>
                        </a:rPr>
                      </a:br>
                      <a:endParaRPr lang="zh-TW" altLang="en-US" sz="1600" dirty="0">
                        <a:solidFill>
                          <a:schemeClr val="tx1"/>
                        </a:solidFill>
                        <a:effectLst/>
                      </a:endParaRPr>
                    </a:p>
                  </a:txBody>
                  <a:tcPr marL="67521" marR="67521" marT="45014" marB="45014">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ctr"/>
                      <a:br>
                        <a:rPr lang="zh-TW" altLang="en-US" sz="1600" dirty="0">
                          <a:solidFill>
                            <a:schemeClr val="tx1"/>
                          </a:solidFill>
                          <a:effectLst/>
                        </a:rPr>
                      </a:b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ct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ctr"/>
                      <a:endParaRPr lang="zh-TW" altLang="en-US" sz="1600" dirty="0">
                        <a:solidFill>
                          <a:schemeClr val="tx1"/>
                        </a:solidFill>
                        <a:effectLst/>
                      </a:endParaRPr>
                    </a:p>
                  </a:txBody>
                  <a:tcPr marL="67521" marR="67521" marT="45014" marB="4501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8179030"/>
                  </a:ext>
                </a:extLst>
              </a:tr>
            </a:tbl>
          </a:graphicData>
        </a:graphic>
      </p:graphicFrame>
      <p:sp>
        <p:nvSpPr>
          <p:cNvPr id="5" name="文字方塊 4">
            <a:extLst>
              <a:ext uri="{FF2B5EF4-FFF2-40B4-BE49-F238E27FC236}">
                <a16:creationId xmlns:a16="http://schemas.microsoft.com/office/drawing/2014/main" id="{4D82E574-CC7C-4F69-950E-AAF693570FDE}"/>
              </a:ext>
            </a:extLst>
          </p:cNvPr>
          <p:cNvSpPr txBox="1"/>
          <p:nvPr/>
        </p:nvSpPr>
        <p:spPr>
          <a:xfrm>
            <a:off x="10492496" y="33341"/>
            <a:ext cx="1569660" cy="276999"/>
          </a:xfrm>
          <a:prstGeom prst="rect">
            <a:avLst/>
          </a:prstGeom>
          <a:noFill/>
        </p:spPr>
        <p:txBody>
          <a:bodyPr wrap="none" rtlCol="0">
            <a:spAutoFit/>
          </a:bodyPr>
          <a:lstStyle/>
          <a:p>
            <a:r>
              <a:rPr lang="zh-TW" altLang="en-US" sz="1200" b="1" dirty="0">
                <a:latin typeface="標楷體" panose="03000509000000000000" pitchFamily="65" charset="-120"/>
                <a:ea typeface="標楷體" panose="03000509000000000000" pitchFamily="65" charset="-120"/>
              </a:rPr>
              <a:t>更新日期：</a:t>
            </a:r>
            <a:r>
              <a:rPr lang="en-US" altLang="zh-TW" sz="1200" b="1" dirty="0">
                <a:latin typeface="標楷體" panose="03000509000000000000" pitchFamily="65" charset="-120"/>
                <a:ea typeface="標楷體" panose="03000509000000000000" pitchFamily="65" charset="-120"/>
              </a:rPr>
              <a:t>114/2/18</a:t>
            </a:r>
            <a:endParaRPr lang="zh-TW" altLang="en-US" sz="1200" b="1" dirty="0">
              <a:latin typeface="標楷體" panose="03000509000000000000" pitchFamily="65" charset="-120"/>
              <a:ea typeface="標楷體" panose="03000509000000000000" pitchFamily="65" charset="-120"/>
            </a:endParaRPr>
          </a:p>
        </p:txBody>
      </p:sp>
      <p:sp>
        <p:nvSpPr>
          <p:cNvPr id="2" name="文字方塊 1">
            <a:extLst>
              <a:ext uri="{FF2B5EF4-FFF2-40B4-BE49-F238E27FC236}">
                <a16:creationId xmlns:a16="http://schemas.microsoft.com/office/drawing/2014/main" id="{83D0278D-9263-43A2-B7B8-A42878844636}"/>
              </a:ext>
            </a:extLst>
          </p:cNvPr>
          <p:cNvSpPr txBox="1"/>
          <p:nvPr/>
        </p:nvSpPr>
        <p:spPr>
          <a:xfrm>
            <a:off x="326780" y="3409772"/>
            <a:ext cx="11607538" cy="430887"/>
          </a:xfrm>
          <a:prstGeom prst="rect">
            <a:avLst/>
          </a:prstGeom>
          <a:noFill/>
        </p:spPr>
        <p:txBody>
          <a:bodyPr wrap="square" rtlCol="0">
            <a:spAutoFit/>
          </a:bodyPr>
          <a:lstStyle/>
          <a:p>
            <a:r>
              <a:rPr lang="zh-TW" altLang="en-US" sz="1100" dirty="0">
                <a:latin typeface="標楷體" panose="03000509000000000000" pitchFamily="65" charset="-120"/>
                <a:ea typeface="標楷體" panose="03000509000000000000" pitchFamily="65" charset="-120"/>
              </a:rPr>
              <a:t>借用團隊名稱：＿＿＿＿＿   借用人姓名：＿＿＿＿＿　 手機號碼： ＿＿＿＿＿</a:t>
            </a:r>
            <a:r>
              <a:rPr lang="en-US" altLang="zh-TW" sz="1100" dirty="0">
                <a:latin typeface="標楷體" panose="03000509000000000000" pitchFamily="65" charset="-120"/>
                <a:ea typeface="標楷體" panose="03000509000000000000" pitchFamily="65" charset="-120"/>
              </a:rPr>
              <a:t>  </a:t>
            </a:r>
            <a:r>
              <a:rPr lang="zh-TW" altLang="en-US" sz="1100" dirty="0">
                <a:latin typeface="標楷體" panose="03000509000000000000" pitchFamily="65" charset="-120"/>
                <a:ea typeface="標楷體" panose="03000509000000000000" pitchFamily="65" charset="-120"/>
              </a:rPr>
              <a:t>　        　　　總部承辦人姓名： ＿＿＿＿＿　　審查結果：</a:t>
            </a:r>
            <a:r>
              <a:rPr lang="zh-TW" altLang="en-US" sz="1100" b="0" i="0" u="none" strike="noStrike" kern="1200" dirty="0">
                <a:effectLst/>
                <a:latin typeface="標楷體" panose="03000509000000000000" pitchFamily="65" charset="-120"/>
                <a:ea typeface="標楷體" panose="03000509000000000000" pitchFamily="65" charset="-120"/>
              </a:rPr>
              <a:t> □同意借用　□不同意，原因為</a:t>
            </a:r>
            <a:r>
              <a:rPr lang="en-US" altLang="zh-TW" sz="1100" b="0" i="0" u="none" strike="noStrike" kern="1200" dirty="0">
                <a:effectLst/>
                <a:latin typeface="標楷體" panose="03000509000000000000" pitchFamily="65" charset="-120"/>
                <a:ea typeface="標楷體" panose="03000509000000000000" pitchFamily="65" charset="-120"/>
              </a:rPr>
              <a:t>:</a:t>
            </a:r>
          </a:p>
          <a:p>
            <a:r>
              <a:rPr lang="zh-TW" altLang="en-US" sz="1100" b="0" i="0" u="none" strike="noStrike" kern="1200" dirty="0">
                <a:effectLst/>
                <a:latin typeface="標楷體" panose="03000509000000000000" pitchFamily="65" charset="-120"/>
                <a:ea typeface="標楷體" panose="03000509000000000000" pitchFamily="65" charset="-120"/>
              </a:rPr>
              <a:t>                                                                            </a:t>
            </a:r>
            <a:endParaRPr lang="en-US" altLang="zh-TW" sz="1100" b="0" i="0" u="none" strike="noStrike" kern="1200" dirty="0">
              <a:effectLst/>
              <a:latin typeface="標楷體" panose="03000509000000000000" pitchFamily="65" charset="-120"/>
              <a:ea typeface="標楷體" panose="03000509000000000000" pitchFamily="65" charset="-120"/>
            </a:endParaRPr>
          </a:p>
        </p:txBody>
      </p:sp>
      <p:sp>
        <p:nvSpPr>
          <p:cNvPr id="6" name="文字方塊 5">
            <a:extLst>
              <a:ext uri="{FF2B5EF4-FFF2-40B4-BE49-F238E27FC236}">
                <a16:creationId xmlns:a16="http://schemas.microsoft.com/office/drawing/2014/main" id="{343BA4CF-CBE8-9948-2CD6-6246A18E3034}"/>
              </a:ext>
            </a:extLst>
          </p:cNvPr>
          <p:cNvSpPr txBox="1"/>
          <p:nvPr/>
        </p:nvSpPr>
        <p:spPr>
          <a:xfrm>
            <a:off x="326780" y="47116"/>
            <a:ext cx="6532558" cy="261610"/>
          </a:xfrm>
          <a:prstGeom prst="rect">
            <a:avLst/>
          </a:prstGeom>
          <a:noFill/>
        </p:spPr>
        <p:txBody>
          <a:bodyPr wrap="none" rtlCol="0">
            <a:spAutoFit/>
          </a:bodyPr>
          <a:lstStyle/>
          <a:p>
            <a:r>
              <a:rPr lang="zh-TW" altLang="en-US" sz="1100" b="0" i="0" u="none" strike="noStrike" dirty="0">
                <a:solidFill>
                  <a:srgbClr val="000000"/>
                </a:solidFill>
                <a:effectLst/>
                <a:latin typeface="SimSun" panose="02010600030101010101" pitchFamily="2" charset="-122"/>
                <a:ea typeface="SimSun" panose="02010600030101010101" pitchFamily="2" charset="-122"/>
              </a:rPr>
              <a:t> </a:t>
            </a:r>
            <a:r>
              <a:rPr lang="en-US" altLang="zh-TW" sz="1100" b="0" i="0" u="none" strike="noStrike" dirty="0">
                <a:solidFill>
                  <a:srgbClr val="000000"/>
                </a:solidFill>
                <a:effectLst/>
                <a:latin typeface="SimSun" panose="02010600030101010101" pitchFamily="2" charset="-122"/>
                <a:ea typeface="SimSun" panose="02010600030101010101" pitchFamily="2" charset="-122"/>
              </a:rPr>
              <a:t>※</a:t>
            </a:r>
            <a:r>
              <a:rPr lang="zh-TW" altLang="en-US" sz="1100" b="0" i="0" u="none" strike="noStrike" dirty="0">
                <a:solidFill>
                  <a:srgbClr val="000000"/>
                </a:solidFill>
                <a:effectLst/>
                <a:latin typeface="SimSun" panose="02010600030101010101" pitchFamily="2" charset="-122"/>
                <a:ea typeface="SimSun" panose="02010600030101010101" pitchFamily="2" charset="-122"/>
              </a:rPr>
              <a:t>場地申請借用表填寫完畢，請寄至</a:t>
            </a:r>
            <a:r>
              <a:rPr lang="en-US" altLang="zh-TW" sz="1100" b="0" i="0" u="none" strike="noStrike" dirty="0">
                <a:solidFill>
                  <a:srgbClr val="000000"/>
                </a:solidFill>
                <a:effectLst/>
                <a:latin typeface="SimSun" panose="02010600030101010101" pitchFamily="2" charset="-122"/>
                <a:ea typeface="SimSun" panose="02010600030101010101" pitchFamily="2" charset="-122"/>
              </a:rPr>
              <a:t>zrsi2021@gmail.com </a:t>
            </a:r>
            <a:r>
              <a:rPr lang="zh-TW" altLang="en-US" sz="1100" b="0" i="0" u="none" strike="noStrike" dirty="0">
                <a:solidFill>
                  <a:srgbClr val="000000"/>
                </a:solidFill>
                <a:effectLst/>
                <a:latin typeface="SimSun" panose="02010600030101010101" pitchFamily="2" charset="-122"/>
                <a:ea typeface="SimSun" panose="02010600030101010101" pitchFamily="2" charset="-122"/>
              </a:rPr>
              <a:t>以及 </a:t>
            </a:r>
            <a:r>
              <a:rPr lang="en-US" altLang="zh-TW" sz="1100" b="0" i="0" u="none" strike="noStrike" dirty="0">
                <a:solidFill>
                  <a:srgbClr val="000000"/>
                </a:solidFill>
                <a:effectLst/>
                <a:latin typeface="SimSun" panose="02010600030101010101" pitchFamily="2" charset="-122"/>
                <a:ea typeface="SimSun" panose="02010600030101010101" pitchFamily="2" charset="-122"/>
              </a:rPr>
              <a:t>itri536825@itri.org.tw </a:t>
            </a:r>
            <a:r>
              <a:rPr lang="zh-TW" altLang="en-US" sz="1100" b="0" i="0" u="none" strike="noStrike" dirty="0">
                <a:solidFill>
                  <a:srgbClr val="000000"/>
                </a:solidFill>
                <a:effectLst/>
                <a:latin typeface="SimSun" panose="02010600030101010101" pitchFamily="2" charset="-122"/>
                <a:ea typeface="SimSun" panose="02010600030101010101" pitchFamily="2" charset="-122"/>
              </a:rPr>
              <a:t>進行申請。</a:t>
            </a:r>
            <a:endParaRPr lang="zh-TW" altLang="en-US" sz="1100" dirty="0"/>
          </a:p>
        </p:txBody>
      </p:sp>
    </p:spTree>
    <p:extLst>
      <p:ext uri="{BB962C8B-B14F-4D97-AF65-F5344CB8AC3E}">
        <p14:creationId xmlns:p14="http://schemas.microsoft.com/office/powerpoint/2010/main" val="420637136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870</Words>
  <Application>Microsoft Office PowerPoint</Application>
  <PresentationFormat>寬螢幕</PresentationFormat>
  <Paragraphs>90</Paragraphs>
  <Slides>2</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vt:i4>
      </vt:variant>
    </vt:vector>
  </HeadingPairs>
  <TitlesOfParts>
    <vt:vector size="10" baseType="lpstr">
      <vt:lpstr>SimSun</vt:lpstr>
      <vt:lpstr>微軟正黑體</vt:lpstr>
      <vt:lpstr>標楷體</vt:lpstr>
      <vt:lpstr>標楷體</vt:lpstr>
      <vt:lpstr>Arial</vt:lpstr>
      <vt:lpstr>Calibri</vt:lpstr>
      <vt:lpstr>Calibri Light</vt:lpstr>
      <vt:lpstr>Office 佈景主題</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林慧茹</dc:creator>
  <cp:lastModifiedBy>育萱 謝</cp:lastModifiedBy>
  <cp:revision>18</cp:revision>
  <dcterms:created xsi:type="dcterms:W3CDTF">2024-09-11T00:53:40Z</dcterms:created>
  <dcterms:modified xsi:type="dcterms:W3CDTF">2025-02-18T07:45:40Z</dcterms:modified>
</cp:coreProperties>
</file>